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31A"/>
    <a:srgbClr val="754B1D"/>
    <a:srgbClr val="996600"/>
    <a:srgbClr val="006600"/>
    <a:srgbClr val="006699"/>
    <a:srgbClr val="CCECFF"/>
    <a:srgbClr val="99CCFF"/>
    <a:srgbClr val="CCCC00"/>
    <a:srgbClr val="666699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19\&#1063;&#1077;&#1088;&#1085;&#1086;&#1074;&#1080;&#1082;%20&#1079;&#1072;%202019%20&#107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view3D>
      <c:rAngAx val="1"/>
    </c:view3D>
    <c:plotArea>
      <c:layout>
        <c:manualLayout>
          <c:layoutTarget val="inner"/>
          <c:xMode val="edge"/>
          <c:yMode val="edge"/>
          <c:x val="0.24303722598055522"/>
          <c:y val="0"/>
          <c:w val="0.75696275568860005"/>
          <c:h val="0.97348571011956853"/>
        </c:manualLayout>
      </c:layout>
      <c:bar3DChart>
        <c:barDir val="bar"/>
        <c:grouping val="percentStacked"/>
        <c:ser>
          <c:idx val="0"/>
          <c:order val="0"/>
          <c:tx>
            <c:strRef>
              <c:f>'структура доходов'!$B$10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solidFill>
              <a:srgbClr val="006600"/>
            </a:solidFill>
          </c:spPr>
          <c:dLbls>
            <c:dLbl>
              <c:idx val="0"/>
              <c:layout>
                <c:manualLayout>
                  <c:x val="6.5514213892277878E-2"/>
                  <c:y val="-0.1435185185185185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867657387896936E-2"/>
                  <c:y val="-0.1296296296296287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5921777383460875E-2"/>
                  <c:y val="-0.14351888305628557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2%</a:t>
                    </a:r>
                    <a:endParaRPr lang="en-US" sz="1200" dirty="0"/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доходов'!$B$11:$B$13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доходов'!$C$10</c:f>
              <c:strCache>
                <c:ptCount val="1"/>
                <c:pt idx="0">
                  <c:v>Налог на доходы физ лиц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72%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69%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69%</a:t>
                    </a:r>
                    <a:endParaRPr lang="en-US" sz="1200" dirty="0"/>
                  </a:p>
                </c:rich>
              </c:tx>
              <c:showVal val="1"/>
            </c:dLbl>
            <c:numFmt formatCode="General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доходов'!$C$11:$C$13</c:f>
              <c:numCache>
                <c:formatCode>General</c:formatCode>
                <c:ptCount val="3"/>
                <c:pt idx="0">
                  <c:v>72</c:v>
                </c:pt>
                <c:pt idx="1">
                  <c:v>69</c:v>
                </c:pt>
                <c:pt idx="2">
                  <c:v>69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доходов'!$D$10</c:f>
              <c:strCache>
                <c:ptCount val="1"/>
                <c:pt idx="0">
                  <c:v>Доходы от акцизов</c:v>
                </c:pt>
              </c:strCache>
            </c:strRef>
          </c:tx>
          <c:dLbls>
            <c:delete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доходов'!$D$11:$D$13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'структура доходов'!$E$10</c:f>
              <c:strCache>
                <c:ptCount val="1"/>
                <c:pt idx="0">
                  <c:v>Единый налог, взимаемый в связи с применением упрощенной системы налогообложения </c:v>
                </c:pt>
              </c:strCache>
            </c:strRef>
          </c:tx>
          <c:dLbls>
            <c:dLbl>
              <c:idx val="0"/>
              <c:layout>
                <c:manualLayout>
                  <c:x val="4.2253521126760583E-2"/>
                  <c:y val="-0.14814814814814878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4%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6948356807511783E-2"/>
                  <c:y val="-0.15740740740740905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4%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6948356807511783E-2"/>
                  <c:y val="-0.1435188830562855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i="0" u="none" strike="noStrike" baseline="0" dirty="0" smtClean="0"/>
                      <a:t>2%</a:t>
                    </a:r>
                  </a:p>
                </c:rich>
              </c:tx>
              <c:showVal val="1"/>
            </c:dLbl>
            <c:numFmt formatCode="General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доходов'!$E$11:$E$13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4"/>
          <c:order val="4"/>
          <c:tx>
            <c:strRef>
              <c:f>'структура доходов'!$F$10</c:f>
              <c:strCache>
                <c:ptCount val="1"/>
                <c:pt idx="0">
                  <c:v>ЕНВД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4%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5%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доходов'!$F$11:$F$13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5"/>
          <c:order val="5"/>
          <c:tx>
            <c:strRef>
              <c:f>'структура доходов'!$G$10</c:f>
              <c:strCache>
                <c:ptCount val="1"/>
                <c:pt idx="0">
                  <c:v>ЕСХН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6%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7%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6%</a:t>
                    </a:r>
                    <a:endParaRPr lang="en-US" sz="12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доходов'!$G$11:$G$13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6"/>
          <c:order val="6"/>
          <c:tx>
            <c:strRef>
              <c:f>'структура доходов'!$H$10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11%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14%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15%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доходов'!$A$11:$A$13</c:f>
              <c:strCache>
                <c:ptCount val="3"/>
                <c:pt idx="0">
                  <c:v>2019 год (отчет)</c:v>
                </c:pt>
                <c:pt idx="1">
                  <c:v>2018 год (отчет)</c:v>
                </c:pt>
                <c:pt idx="2">
                  <c:v>2017 год (отчет)</c:v>
                </c:pt>
              </c:strCache>
            </c:strRef>
          </c:cat>
          <c:val>
            <c:numRef>
              <c:f>'структура доходов'!$H$11:$H$13</c:f>
              <c:numCache>
                <c:formatCode>General</c:formatCode>
                <c:ptCount val="3"/>
                <c:pt idx="0">
                  <c:v>11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</c:ser>
        <c:dLbls>
          <c:showVal val="1"/>
        </c:dLbls>
        <c:shape val="box"/>
        <c:axId val="94418816"/>
        <c:axId val="94420352"/>
        <c:axId val="0"/>
      </c:bar3DChart>
      <c:catAx>
        <c:axId val="9441881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4420352"/>
        <c:crosses val="autoZero"/>
        <c:auto val="1"/>
        <c:lblAlgn val="ctr"/>
        <c:lblOffset val="100"/>
      </c:catAx>
      <c:valAx>
        <c:axId val="94420352"/>
        <c:scaling>
          <c:orientation val="minMax"/>
        </c:scaling>
        <c:delete val="1"/>
        <c:axPos val="b"/>
        <c:numFmt formatCode="0%" sourceLinked="1"/>
        <c:tickLblPos val="nextTo"/>
        <c:crossAx val="94418816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1527777777777779"/>
          <c:y val="0"/>
          <c:w val="0.63611111111111163"/>
          <c:h val="1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bevelT w="63500" h="63500"/>
              <a:contourClr>
                <a:srgbClr val="000000"/>
              </a:contourClr>
            </a:sp3d>
          </c:spPr>
          <c:dLbls>
            <c:dLbl>
              <c:idx val="0"/>
              <c:delete val="1"/>
            </c:dLbl>
            <c:dLbl>
              <c:idx val="2"/>
              <c:layout>
                <c:manualLayout>
                  <c:x val="0.15079365079365079"/>
                  <c:y val="-6.4102564102563563E-3"/>
                </c:manualLayout>
              </c:layout>
              <c:showPercent val="1"/>
            </c:dLbl>
            <c:showPercent val="1"/>
          </c:dLbls>
          <c:cat>
            <c:strRef>
              <c:f>бюдж.инв!$A$13:$A$17</c:f>
              <c:strCache>
                <c:ptCount val="5"/>
                <c:pt idx="0">
                  <c:v>Дорожное хозяйство (дорожные фонды)</c:v>
                </c:pt>
                <c:pt idx="1">
                  <c:v>Жилищное хозяйство</c:v>
                </c:pt>
                <c:pt idx="2">
                  <c:v>Коммунальное хозяйство</c:v>
                </c:pt>
                <c:pt idx="3">
                  <c:v>Общее образование</c:v>
                </c:pt>
                <c:pt idx="4">
                  <c:v>Массовый спорт</c:v>
                </c:pt>
              </c:strCache>
            </c:strRef>
          </c:cat>
          <c:val>
            <c:numRef>
              <c:f>бюдж.инв!$B$13:$B$17</c:f>
              <c:numCache>
                <c:formatCode>0</c:formatCode>
                <c:ptCount val="5"/>
                <c:pt idx="0">
                  <c:v>48</c:v>
                </c:pt>
                <c:pt idx="1">
                  <c:v>36871</c:v>
                </c:pt>
                <c:pt idx="2">
                  <c:v>1669</c:v>
                </c:pt>
                <c:pt idx="3">
                  <c:v>100000</c:v>
                </c:pt>
                <c:pt idx="4">
                  <c:v>10200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012993308268905"/>
          <c:y val="8.6513465708090889E-2"/>
          <c:w val="0.85783768999521159"/>
          <c:h val="0.68705096308291858"/>
        </c:manualLayout>
      </c:layout>
      <c:barChart>
        <c:barDir val="col"/>
        <c:grouping val="stacked"/>
        <c:ser>
          <c:idx val="0"/>
          <c:order val="0"/>
          <c:tx>
            <c:strRef>
              <c:f>мун.долг!$N$12</c:f>
              <c:strCache>
                <c:ptCount val="1"/>
                <c:pt idx="0">
                  <c:v>обязательства по кредитам, полученным от кредитных организаций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мун.долг!$O$8:$T$8</c:f>
              <c:numCache>
                <c:formatCode>dd/mm/yyyy</c:formatCode>
                <c:ptCount val="6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</c:numCache>
            </c:numRef>
          </c:cat>
          <c:val>
            <c:numRef>
              <c:f>мун.долг!$O$12:$T$12</c:f>
              <c:numCache>
                <c:formatCode>#,##0</c:formatCode>
                <c:ptCount val="6"/>
                <c:pt idx="0">
                  <c:v>83000</c:v>
                </c:pt>
                <c:pt idx="1">
                  <c:v>96000</c:v>
                </c:pt>
                <c:pt idx="2">
                  <c:v>96000</c:v>
                </c:pt>
                <c:pt idx="3">
                  <c:v>38000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мун.долг!$N$13</c:f>
              <c:strCache>
                <c:ptCount val="1"/>
                <c:pt idx="0">
                  <c:v>обязательства по бюджетным кредитам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мун.долг!$O$8:$T$8</c:f>
              <c:numCache>
                <c:formatCode>dd/mm/yyyy</c:formatCode>
                <c:ptCount val="6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</c:numCache>
            </c:numRef>
          </c:cat>
          <c:val>
            <c:numRef>
              <c:f>мун.долг!$O$13:$T$13</c:f>
              <c:numCache>
                <c:formatCode>#,##0</c:formatCode>
                <c:ptCount val="6"/>
                <c:pt idx="0">
                  <c:v>330000</c:v>
                </c:pt>
                <c:pt idx="1">
                  <c:v>47073</c:v>
                </c:pt>
                <c:pt idx="2">
                  <c:v>38000</c:v>
                </c:pt>
                <c:pt idx="3">
                  <c:v>50400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gapWidth val="10"/>
        <c:overlap val="100"/>
        <c:axId val="99063296"/>
        <c:axId val="99064832"/>
      </c:barChart>
      <c:catAx>
        <c:axId val="99063296"/>
        <c:scaling>
          <c:orientation val="minMax"/>
        </c:scaling>
        <c:axPos val="b"/>
        <c:numFmt formatCode="dd/mm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chemeClr val="accent1">
                    <a:lumMod val="50000"/>
                  </a:schemeClr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064832"/>
        <c:crosses val="autoZero"/>
        <c:lblAlgn val="ctr"/>
        <c:lblOffset val="100"/>
        <c:tickLblSkip val="1"/>
        <c:tickMarkSkip val="1"/>
      </c:catAx>
      <c:valAx>
        <c:axId val="99064832"/>
        <c:scaling>
          <c:orientation val="minMax"/>
        </c:scaling>
        <c:axPos val="l"/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chemeClr val="accent5">
                    <a:lumMod val="50000"/>
                  </a:schemeClr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063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chemeClr val="accent1">
                    <a:lumMod val="50000"/>
                  </a:schemeClr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chemeClr val="accent1">
                    <a:lumMod val="50000"/>
                  </a:schemeClr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7.9326570665153376E-3"/>
          <c:y val="0.8651779224712296"/>
          <c:w val="0.74237786982303067"/>
          <c:h val="0.12912369126936057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chemeClr val="accent1">
                  <a:lumMod val="50000"/>
                </a:schemeClr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1711448440079032E-2"/>
          <c:y val="2.5485564304461952E-3"/>
          <c:w val="0.96764133881277758"/>
          <c:h val="0.86452843394575662"/>
        </c:manualLayout>
      </c:layout>
      <c:lineChart>
        <c:grouping val="standard"/>
        <c:dLbls>
          <c:showVal val="1"/>
        </c:dLbls>
        <c:marker val="1"/>
        <c:axId val="99088640"/>
        <c:axId val="99094528"/>
      </c:lineChart>
      <c:catAx>
        <c:axId val="99088640"/>
        <c:scaling>
          <c:orientation val="minMax"/>
        </c:scaling>
        <c:delete val="1"/>
        <c:axPos val="b"/>
        <c:tickLblPos val="nextTo"/>
        <c:crossAx val="99094528"/>
        <c:crosses val="autoZero"/>
        <c:auto val="1"/>
        <c:lblAlgn val="ctr"/>
        <c:lblOffset val="100"/>
      </c:catAx>
      <c:valAx>
        <c:axId val="99094528"/>
        <c:scaling>
          <c:orientation val="minMax"/>
        </c:scaling>
        <c:delete val="1"/>
        <c:axPos val="l"/>
        <c:numFmt formatCode="#,##0" sourceLinked="1"/>
        <c:tickLblPos val="nextTo"/>
        <c:crossAx val="99088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213910761154877"/>
          <c:y val="0.13671916010498691"/>
          <c:w val="9.0884947371269384E-2"/>
          <c:h val="9.3228346456693006E-2"/>
        </c:manualLayout>
      </c:layout>
    </c:legend>
    <c:plotVisOnly val="1"/>
    <c:dispBlanksAs val="gap"/>
  </c:chart>
  <c:spPr>
    <a:noFill/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0044881889763794E-2"/>
          <c:y val="2.5485564304461952E-3"/>
          <c:w val="0.96764133881277758"/>
          <c:h val="0.79335606671213321"/>
        </c:manualLayout>
      </c:layout>
      <c:lineChart>
        <c:grouping val="standard"/>
        <c:ser>
          <c:idx val="0"/>
          <c:order val="0"/>
          <c:tx>
            <c:strRef>
              <c:f>мун.долг!$N$15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diamond"/>
            <c:size val="25"/>
            <c:spPr>
              <a:solidFill>
                <a:srgbClr val="8F3782"/>
              </a:solidFill>
              <a:ln w="31750">
                <a:solidFill>
                  <a:schemeClr val="accent5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marker>
          <c:dLbls>
            <c:dLbl>
              <c:idx val="0"/>
              <c:layout>
                <c:manualLayout>
                  <c:x val="1.6535433070866148E-4"/>
                  <c:y val="-5.512817147856516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8.5846456692913378E-3"/>
                  <c:y val="-5.079221347331586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0667847769028885E-2"/>
                  <c:y val="-6.376290463692042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0000000000000004E-2"/>
                  <c:y val="-8.3333333333333343E-2"/>
                </c:manualLayout>
              </c:layout>
              <c:showVal val="1"/>
            </c:dLbl>
            <c:dLbl>
              <c:idx val="4"/>
              <c:layout>
                <c:manualLayout>
                  <c:x val="-1.0000000000000004E-2"/>
                  <c:y val="-7.551049868766406E-2"/>
                </c:manualLayout>
              </c:layout>
              <c:showVal val="1"/>
            </c:dLbl>
            <c:dLbl>
              <c:idx val="5"/>
              <c:layout>
                <c:manualLayout>
                  <c:x val="-1.1666666666666671E-2"/>
                  <c:y val="-4.4444444444444467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accent5">
                        <a:lumMod val="50000"/>
                      </a:schemeClr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мун.долг!$N$15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cat>
          <c:val>
            <c:numRef>
              <c:f>мун.долг!$O$15:$T$15</c:f>
              <c:numCache>
                <c:formatCode>#,##0</c:formatCode>
                <c:ptCount val="6"/>
                <c:pt idx="0">
                  <c:v>30621</c:v>
                </c:pt>
                <c:pt idx="1">
                  <c:v>29555</c:v>
                </c:pt>
                <c:pt idx="2">
                  <c:v>12386</c:v>
                </c:pt>
                <c:pt idx="3">
                  <c:v>4350</c:v>
                </c:pt>
                <c:pt idx="4">
                  <c:v>151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marker val="1"/>
        <c:axId val="99110272"/>
        <c:axId val="99120256"/>
      </c:lineChart>
      <c:catAx>
        <c:axId val="99110272"/>
        <c:scaling>
          <c:orientation val="minMax"/>
        </c:scaling>
        <c:delete val="1"/>
        <c:axPos val="b"/>
        <c:tickLblPos val="nextTo"/>
        <c:crossAx val="99120256"/>
        <c:crosses val="autoZero"/>
        <c:auto val="1"/>
        <c:lblAlgn val="ctr"/>
        <c:lblOffset val="100"/>
      </c:catAx>
      <c:valAx>
        <c:axId val="99120256"/>
        <c:scaling>
          <c:orientation val="minMax"/>
        </c:scaling>
        <c:delete val="1"/>
        <c:axPos val="l"/>
        <c:numFmt formatCode="#,##0" sourceLinked="1"/>
        <c:tickLblPos val="nextTo"/>
        <c:crossAx val="99110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 rtl="0">
              <a:defRPr sz="1200">
                <a:latin typeface="+mj-lt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937322834645675"/>
          <c:y val="3.1031890703399592E-2"/>
          <c:w val="0.30442152230971142"/>
          <c:h val="0.43470078740157481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view3D>
      <c:rAngAx val="1"/>
    </c:view3D>
    <c:plotArea>
      <c:layout>
        <c:manualLayout>
          <c:layoutTarget val="inner"/>
          <c:xMode val="edge"/>
          <c:yMode val="edge"/>
          <c:x val="9.2064220183486895E-2"/>
          <c:y val="3.1944444444444442E-2"/>
          <c:w val="0.90793577981651352"/>
          <c:h val="0.82912037037037289"/>
        </c:manualLayout>
      </c:layout>
      <c:bar3DChart>
        <c:barDir val="col"/>
        <c:grouping val="clustered"/>
        <c:ser>
          <c:idx val="0"/>
          <c:order val="0"/>
          <c:dLbls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доходов'!$A$31:$A$40</c:f>
              <c:strCache>
                <c:ptCount val="10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2016 год</c:v>
                </c:pt>
                <c:pt idx="7">
                  <c:v>2017 год</c:v>
                </c:pt>
                <c:pt idx="8">
                  <c:v>2018 год</c:v>
                </c:pt>
                <c:pt idx="9">
                  <c:v>2019 год</c:v>
                </c:pt>
              </c:strCache>
            </c:strRef>
          </c:cat>
          <c:val>
            <c:numRef>
              <c:f>'структура доходов'!$B$31:$B$40</c:f>
              <c:numCache>
                <c:formatCode>#,##0</c:formatCode>
                <c:ptCount val="10"/>
                <c:pt idx="0">
                  <c:v>404808</c:v>
                </c:pt>
                <c:pt idx="1">
                  <c:v>480754</c:v>
                </c:pt>
                <c:pt idx="2">
                  <c:v>443501</c:v>
                </c:pt>
                <c:pt idx="3">
                  <c:v>442291</c:v>
                </c:pt>
                <c:pt idx="4">
                  <c:v>453845</c:v>
                </c:pt>
                <c:pt idx="5">
                  <c:v>480323</c:v>
                </c:pt>
                <c:pt idx="6">
                  <c:v>579672</c:v>
                </c:pt>
                <c:pt idx="7">
                  <c:v>539107</c:v>
                </c:pt>
                <c:pt idx="8">
                  <c:v>603120</c:v>
                </c:pt>
                <c:pt idx="9">
                  <c:v>747976</c:v>
                </c:pt>
              </c:numCache>
            </c:numRef>
          </c:val>
        </c:ser>
        <c:dLbls>
          <c:showVal val="1"/>
        </c:dLbls>
        <c:shape val="pyramid"/>
        <c:axId val="70802432"/>
        <c:axId val="70836992"/>
        <c:axId val="0"/>
      </c:bar3DChart>
      <c:catAx>
        <c:axId val="7080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0836992"/>
        <c:crosses val="autoZero"/>
        <c:auto val="1"/>
        <c:lblAlgn val="ctr"/>
        <c:lblOffset val="100"/>
      </c:catAx>
      <c:valAx>
        <c:axId val="7083699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0802432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view3D>
      <c:rAngAx val="1"/>
    </c:view3D>
    <c:sideWall>
      <c:spPr>
        <a:ln>
          <a:noFill/>
        </a:ln>
      </c:spPr>
    </c:sideWall>
    <c:backWall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0.10030434782608696"/>
          <c:y val="2.6136363636363739E-2"/>
          <c:w val="0.88375362318840811"/>
          <c:h val="0.86018939393939464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доходов'!$B$45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 rot="5400000" vert="horz" anchor="ctr" anchorCtr="0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доходов'!$A$46:$A$55</c:f>
              <c:strCache>
                <c:ptCount val="10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2016 год</c:v>
                </c:pt>
                <c:pt idx="7">
                  <c:v>2017 год</c:v>
                </c:pt>
                <c:pt idx="8">
                  <c:v>2018 год</c:v>
                </c:pt>
                <c:pt idx="9">
                  <c:v>2019 год</c:v>
                </c:pt>
              </c:strCache>
            </c:strRef>
          </c:cat>
          <c:val>
            <c:numRef>
              <c:f>'структура доходов'!$B$46:$B$55</c:f>
              <c:numCache>
                <c:formatCode>#,##0</c:formatCode>
                <c:ptCount val="10"/>
                <c:pt idx="0">
                  <c:v>974462</c:v>
                </c:pt>
                <c:pt idx="1">
                  <c:v>1188469</c:v>
                </c:pt>
                <c:pt idx="2">
                  <c:v>1655623</c:v>
                </c:pt>
                <c:pt idx="3">
                  <c:v>1644669</c:v>
                </c:pt>
                <c:pt idx="4">
                  <c:v>1778837</c:v>
                </c:pt>
                <c:pt idx="5">
                  <c:v>1672111</c:v>
                </c:pt>
                <c:pt idx="6">
                  <c:v>1820884</c:v>
                </c:pt>
                <c:pt idx="7">
                  <c:v>1755779</c:v>
                </c:pt>
                <c:pt idx="8">
                  <c:v>1961598</c:v>
                </c:pt>
                <c:pt idx="9">
                  <c:v>2146669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доходов'!$C$45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 rot="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'структура доходов'!$A$46:$A$55</c:f>
              <c:strCache>
                <c:ptCount val="10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2016 год</c:v>
                </c:pt>
                <c:pt idx="7">
                  <c:v>2017 год</c:v>
                </c:pt>
                <c:pt idx="8">
                  <c:v>2018 год</c:v>
                </c:pt>
                <c:pt idx="9">
                  <c:v>2019 год</c:v>
                </c:pt>
              </c:strCache>
            </c:strRef>
          </c:cat>
          <c:val>
            <c:numRef>
              <c:f>'структура доходов'!$C$46:$C$55</c:f>
              <c:numCache>
                <c:formatCode>#,##0</c:formatCode>
                <c:ptCount val="10"/>
                <c:pt idx="0">
                  <c:v>1031829</c:v>
                </c:pt>
                <c:pt idx="1">
                  <c:v>1296992</c:v>
                </c:pt>
                <c:pt idx="2">
                  <c:v>1749013</c:v>
                </c:pt>
                <c:pt idx="3">
                  <c:v>1758191</c:v>
                </c:pt>
                <c:pt idx="4">
                  <c:v>1791753</c:v>
                </c:pt>
                <c:pt idx="5">
                  <c:v>1657672</c:v>
                </c:pt>
                <c:pt idx="6">
                  <c:v>1744006</c:v>
                </c:pt>
                <c:pt idx="7">
                  <c:v>1720529</c:v>
                </c:pt>
                <c:pt idx="8">
                  <c:v>1942581</c:v>
                </c:pt>
                <c:pt idx="9">
                  <c:v>2085859</c:v>
                </c:pt>
              </c:numCache>
            </c:numRef>
          </c:val>
        </c:ser>
        <c:dLbls>
          <c:showVal val="1"/>
        </c:dLbls>
        <c:shape val="box"/>
        <c:axId val="71259648"/>
        <c:axId val="71261184"/>
        <c:axId val="0"/>
      </c:bar3DChart>
      <c:catAx>
        <c:axId val="71259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1261184"/>
        <c:crosses val="autoZero"/>
        <c:auto val="1"/>
        <c:lblAlgn val="ctr"/>
        <c:lblOffset val="100"/>
      </c:catAx>
      <c:valAx>
        <c:axId val="71261184"/>
        <c:scaling>
          <c:orientation val="minMax"/>
        </c:scaling>
        <c:axPos val="l"/>
        <c:majorGridlines>
          <c:spPr>
            <a:effectLst>
              <a:outerShdw blurRad="50800"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min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125964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otX val="10"/>
      <c:rotY val="40"/>
      <c:rAngAx val="1"/>
    </c:view3D>
    <c:floor>
      <c:spPr>
        <a:solidFill>
          <a:schemeClr val="tx2">
            <a:lumMod val="20000"/>
            <a:lumOff val="80000"/>
          </a:schemeClr>
        </a:solidFill>
      </c:spPr>
    </c:floor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8.7339325947088528E-2"/>
          <c:y val="0"/>
          <c:w val="0.88278598471651148"/>
          <c:h val="0.5554191171954076"/>
        </c:manualLayout>
      </c:layout>
      <c:bar3DChart>
        <c:barDir val="bar"/>
        <c:grouping val="percentStacked"/>
        <c:ser>
          <c:idx val="0"/>
          <c:order val="0"/>
          <c:tx>
            <c:strRef>
              <c:f>'расходы '!$A$73:$A$73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006699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'!$B$73:$D$73</c:f>
              <c:numCache>
                <c:formatCode>0%</c:formatCode>
                <c:ptCount val="3"/>
                <c:pt idx="0">
                  <c:v>7.9000000000000251E-2</c:v>
                </c:pt>
                <c:pt idx="1">
                  <c:v>7.0000000000000021E-2</c:v>
                </c:pt>
                <c:pt idx="2">
                  <c:v>7.0999999999999994E-2</c:v>
                </c:pt>
              </c:numCache>
            </c:numRef>
          </c:val>
        </c:ser>
        <c:ser>
          <c:idx val="1"/>
          <c:order val="1"/>
          <c:tx>
            <c:strRef>
              <c:f>'расходы '!$A$74:$A$74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1.2522936845283741E-3"/>
                  <c:y val="-8.4180139220592851E-2"/>
                </c:manualLayout>
              </c:layout>
              <c:showVal val="1"/>
            </c:dLbl>
            <c:dLbl>
              <c:idx val="1"/>
              <c:layout>
                <c:manualLayout>
                  <c:x val="-6.9577032959376045E-4"/>
                  <c:y val="-8.3898169309899892E-2"/>
                </c:manualLayout>
              </c:layout>
              <c:showVal val="1"/>
            </c:dLbl>
            <c:dLbl>
              <c:idx val="2"/>
              <c:layout>
                <c:manualLayout>
                  <c:x val="-3.7429447425266779E-3"/>
                  <c:y val="-8.1300838199759765E-2"/>
                </c:manualLayout>
              </c:layout>
              <c:showVal val="1"/>
            </c:dLbl>
            <c:spPr>
              <a:ln>
                <a:miter lim="800000"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'!$B$74:$D$74</c:f>
              <c:numCache>
                <c:formatCode>0%</c:formatCode>
                <c:ptCount val="3"/>
                <c:pt idx="0">
                  <c:v>5.0000000000000114E-3</c:v>
                </c:pt>
                <c:pt idx="1">
                  <c:v>5.0000000000000114E-3</c:v>
                </c:pt>
                <c:pt idx="2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'расходы '!$A$75:$A$75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CCCCFF"/>
            </a:solidFill>
            <a:ln>
              <a:noFill/>
            </a:ln>
          </c:spPr>
          <c:dLbls>
            <c:dLbl>
              <c:idx val="0"/>
              <c:layout>
                <c:manualLayout>
                  <c:x val="3.9823008849557542E-2"/>
                  <c:y val="-8.4180139220592851E-2"/>
                </c:manualLayout>
              </c:layout>
              <c:showVal val="1"/>
            </c:dLbl>
            <c:dLbl>
              <c:idx val="1"/>
              <c:layout>
                <c:manualLayout>
                  <c:x val="4.0880503144654086E-2"/>
                  <c:y val="-7.9268279996754384E-2"/>
                </c:manualLayout>
              </c:layout>
              <c:showVal val="1"/>
            </c:dLbl>
            <c:dLbl>
              <c:idx val="2"/>
              <c:layout>
                <c:manualLayout>
                  <c:x val="3.1446540880503318E-2"/>
                  <c:y val="-8.130079999667114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'!$B$75:$D$75</c:f>
              <c:numCache>
                <c:formatCode>0%</c:formatCode>
                <c:ptCount val="3"/>
                <c:pt idx="0">
                  <c:v>1.0999999999999998E-2</c:v>
                </c:pt>
                <c:pt idx="1">
                  <c:v>2.3E-2</c:v>
                </c:pt>
                <c:pt idx="2">
                  <c:v>1.2999999999999998E-2</c:v>
                </c:pt>
              </c:numCache>
            </c:numRef>
          </c:val>
        </c:ser>
        <c:ser>
          <c:idx val="3"/>
          <c:order val="3"/>
          <c:tx>
            <c:strRef>
              <c:f>'расходы '!$A$76:$A$76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</c:spPr>
          <c:dLbls>
            <c:dLbl>
              <c:idx val="0"/>
              <c:layout>
                <c:manualLayout>
                  <c:x val="2.6729559748427667E-2"/>
                  <c:y val="2.6400104577819269E-4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5157108899123492E-2"/>
                  <c:y val="4.0650025454200284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3.1446540880503297E-2"/>
                  <c:y val="5.2800209155638494E-4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'!$B$76:$D$76</c:f>
              <c:numCache>
                <c:formatCode>0%</c:formatCode>
                <c:ptCount val="3"/>
                <c:pt idx="0">
                  <c:v>1.4999999999999998E-2</c:v>
                </c:pt>
                <c:pt idx="1">
                  <c:v>1.7000000000000001E-2</c:v>
                </c:pt>
                <c:pt idx="2">
                  <c:v>2.8000000000000001E-2</c:v>
                </c:pt>
              </c:numCache>
            </c:numRef>
          </c:val>
        </c:ser>
        <c:ser>
          <c:idx val="4"/>
          <c:order val="4"/>
          <c:tx>
            <c:strRef>
              <c:f>'расходы '!$A$77:$A$77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'!$B$77:$D$77</c:f>
              <c:numCache>
                <c:formatCode>0%</c:formatCode>
                <c:ptCount val="3"/>
                <c:pt idx="0">
                  <c:v>0.6690000000000027</c:v>
                </c:pt>
                <c:pt idx="1">
                  <c:v>0.64400000000000224</c:v>
                </c:pt>
                <c:pt idx="2">
                  <c:v>0.70300000000000062</c:v>
                </c:pt>
              </c:numCache>
            </c:numRef>
          </c:val>
        </c:ser>
        <c:ser>
          <c:idx val="5"/>
          <c:order val="5"/>
          <c:tx>
            <c:strRef>
              <c:f>'расходы '!$A$78:$A$78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'!$B$78:$D$78</c:f>
              <c:numCache>
                <c:formatCode>0%</c:formatCode>
                <c:ptCount val="3"/>
                <c:pt idx="0">
                  <c:v>4.8000000000000001E-2</c:v>
                </c:pt>
                <c:pt idx="1">
                  <c:v>5.1000000000000004E-2</c:v>
                </c:pt>
                <c:pt idx="2">
                  <c:v>4.8000000000000001E-2</c:v>
                </c:pt>
              </c:numCache>
            </c:numRef>
          </c:val>
        </c:ser>
        <c:ser>
          <c:idx val="6"/>
          <c:order val="6"/>
          <c:tx>
            <c:strRef>
              <c:f>'расходы '!$A$79:$A$79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</c:spPr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'!$B$79:$D$79</c:f>
              <c:numCache>
                <c:formatCode>0%</c:formatCode>
                <c:ptCount val="3"/>
                <c:pt idx="0">
                  <c:v>6.4000000000000112E-2</c:v>
                </c:pt>
                <c:pt idx="1">
                  <c:v>6.1000000000000013E-2</c:v>
                </c:pt>
                <c:pt idx="2">
                  <c:v>0</c:v>
                </c:pt>
              </c:numCache>
            </c:numRef>
          </c:val>
        </c:ser>
        <c:ser>
          <c:idx val="7"/>
          <c:order val="7"/>
          <c:tx>
            <c:strRef>
              <c:f>'расходы '!$A$80:$A$80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'!$B$80:$D$80</c:f>
              <c:numCache>
                <c:formatCode>0%</c:formatCode>
                <c:ptCount val="3"/>
                <c:pt idx="0">
                  <c:v>5.3000000000000012E-2</c:v>
                </c:pt>
                <c:pt idx="1">
                  <c:v>5.1000000000000004E-2</c:v>
                </c:pt>
                <c:pt idx="2">
                  <c:v>4.9000000000000113E-2</c:v>
                </c:pt>
              </c:numCache>
            </c:numRef>
          </c:val>
        </c:ser>
        <c:ser>
          <c:idx val="8"/>
          <c:order val="8"/>
          <c:tx>
            <c:strRef>
              <c:f>'расходы '!$A$81:$A$81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CCECFF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'!$B$81:$D$81</c:f>
              <c:numCache>
                <c:formatCode>0%</c:formatCode>
                <c:ptCount val="3"/>
                <c:pt idx="0">
                  <c:v>4.7000000000000014E-2</c:v>
                </c:pt>
                <c:pt idx="1">
                  <c:v>7.3000000000000009E-2</c:v>
                </c:pt>
                <c:pt idx="2">
                  <c:v>6.1000000000000013E-2</c:v>
                </c:pt>
              </c:numCache>
            </c:numRef>
          </c:val>
        </c:ser>
        <c:ser>
          <c:idx val="9"/>
          <c:order val="9"/>
          <c:tx>
            <c:strRef>
              <c:f>'расходы '!$A$82:$A$82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1.2578616352201208E-2"/>
                  <c:y val="-7.57575628459689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0,01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'!$B$82:$D$82</c:f>
              <c:numCache>
                <c:formatCode>0%</c:formatCode>
                <c:ptCount val="3"/>
                <c:pt idx="0">
                  <c:v>3.0000000000000083E-3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0"/>
          <c:order val="10"/>
          <c:tx>
            <c:strRef>
              <c:f>'расходы '!$A$83:$A$83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spPr>
            <a:solidFill>
              <a:srgbClr val="CCFF99"/>
            </a:solidFill>
          </c:spPr>
          <c:dLbls>
            <c:dLbl>
              <c:idx val="0"/>
              <c:layout>
                <c:manualLayout>
                  <c:x val="1.7977376721715101E-2"/>
                  <c:y val="-1.6283899044200485E-3"/>
                </c:manualLayout>
              </c:layout>
              <c:showVal val="1"/>
            </c:dLbl>
            <c:dLbl>
              <c:idx val="1"/>
              <c:layout>
                <c:manualLayout>
                  <c:x val="1.7977260585789717E-2"/>
                  <c:y val="-1.386519140689867E-3"/>
                </c:manualLayout>
              </c:layout>
              <c:showVal val="1"/>
            </c:dLbl>
            <c:dLbl>
              <c:idx val="2"/>
              <c:layout>
                <c:manualLayout>
                  <c:x val="2.1803590922816182E-2"/>
                  <c:y val="5.3222504151629007E-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'расходы '!$B$72:$D$72</c:f>
              <c:strCache>
                <c:ptCount val="3"/>
                <c:pt idx="0">
                  <c:v> 2017 год (отчет)   </c:v>
                </c:pt>
                <c:pt idx="1">
                  <c:v> 2018 год (отчет) </c:v>
                </c:pt>
                <c:pt idx="2">
                  <c:v>2019 год (отчет) </c:v>
                </c:pt>
              </c:strCache>
            </c:strRef>
          </c:cat>
          <c:val>
            <c:numRef>
              <c:f>'расходы '!$B$83:$D$83</c:f>
              <c:numCache>
                <c:formatCode>0%</c:formatCode>
                <c:ptCount val="3"/>
                <c:pt idx="0">
                  <c:v>6.0000000000000114E-3</c:v>
                </c:pt>
                <c:pt idx="1">
                  <c:v>5.0000000000000114E-3</c:v>
                </c:pt>
                <c:pt idx="2">
                  <c:v>1.7000000000000001E-2</c:v>
                </c:pt>
              </c:numCache>
            </c:numRef>
          </c:val>
        </c:ser>
        <c:dLbls>
          <c:showVal val="1"/>
        </c:dLbls>
        <c:shape val="box"/>
        <c:axId val="94471296"/>
        <c:axId val="94472832"/>
        <c:axId val="0"/>
      </c:bar3DChart>
      <c:catAx>
        <c:axId val="94471296"/>
        <c:scaling>
          <c:orientation val="minMax"/>
        </c:scaling>
        <c:axPos val="l"/>
        <c:tickLblPos val="nextTo"/>
        <c:txPr>
          <a:bodyPr anchor="ctr" anchorCtr="0"/>
          <a:lstStyle/>
          <a:p>
            <a:pPr>
              <a:defRPr sz="1100"/>
            </a:pPr>
            <a:endParaRPr lang="ru-RU"/>
          </a:p>
        </c:txPr>
        <c:crossAx val="94472832"/>
        <c:crosses val="autoZero"/>
        <c:auto val="1"/>
        <c:lblAlgn val="ctr"/>
        <c:lblOffset val="10"/>
      </c:catAx>
      <c:valAx>
        <c:axId val="94472832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4471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536919610712382E-2"/>
          <c:y val="0.63930051777112173"/>
          <c:w val="0.96536538195883359"/>
          <c:h val="0.33302952415922304"/>
        </c:manualLayout>
      </c:layout>
      <c:spPr>
        <a:ln>
          <a:noFill/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chemeClr val="tx2">
        <a:lumMod val="20000"/>
        <a:lumOff val="80000"/>
      </a:schemeClr>
    </a:solidFill>
    <a:ln>
      <a:noFill/>
    </a:ln>
    <a:scene3d>
      <a:camera prst="orthographicFront"/>
      <a:lightRig rig="threePt" dir="t"/>
    </a:scene3d>
    <a:sp3d>
      <a:bevelT w="127000" h="127000"/>
      <a:bevelB w="127000" h="127000"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9.3918758202099745E-2"/>
          <c:y val="0"/>
          <c:w val="0.86853592519685041"/>
          <c:h val="1"/>
        </c:manualLayout>
      </c:layout>
      <c:doughnutChart>
        <c:varyColors val="1"/>
        <c:ser>
          <c:idx val="0"/>
          <c:order val="0"/>
          <c:tx>
            <c:strRef>
              <c:f>программы!$C$27</c:f>
              <c:strCache>
                <c:ptCount val="1"/>
                <c:pt idx="0">
                  <c:v>Кассовое исполнение за 2019 год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bevelT w="139700" h="63500"/>
              <a:contourClr>
                <a:srgbClr val="000000"/>
              </a:contourClr>
            </a:sp3d>
          </c:spPr>
          <c:dPt>
            <c:idx val="0"/>
            <c:spPr>
              <a:solidFill>
                <a:srgbClr val="0099CC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99CCFF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8"/>
            <c:spPr>
              <a:solidFill>
                <a:srgbClr val="CCCC0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9"/>
            <c:spPr>
              <a:solidFill>
                <a:srgbClr val="FF505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13"/>
            <c:spPr>
              <a:solidFill>
                <a:srgbClr val="00B05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14"/>
            <c:spPr>
              <a:solidFill>
                <a:srgbClr val="FF990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Pt>
            <c:idx val="15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139700" h="63500"/>
                <a:contourClr>
                  <a:srgbClr val="000000"/>
                </a:contourClr>
              </a:sp3d>
            </c:spPr>
          </c:dPt>
          <c:dLbls>
            <c:delete val="1"/>
          </c:dLbls>
          <c:cat>
            <c:strRef>
              <c:f>программы!$B$28:$B$43</c:f>
              <c:strCache>
                <c:ptCount val="16"/>
                <c:pt idx="0">
                  <c:v>Развитие образования</c:v>
                </c:pt>
                <c:pt idx="1">
                  <c:v>Дети Каневского района</c:v>
                </c:pt>
                <c:pt idx="2">
                  <c:v>Капитальный ремонт дорог и ремонт автомобильных дорог местного значения  Каневского района</c:v>
                </c:pt>
                <c:pt idx="3">
                  <c:v>Обеспечение безопасности населения</c:v>
                </c:pt>
                <c:pt idx="4">
                  <c:v>Развитие культуры</c:v>
                </c:pt>
                <c:pt idx="5">
                  <c:v>Профилактика экстремизма, гармонизация межнациональных отношений и развитие гражданского общества</c:v>
                </c:pt>
                <c:pt idx="6">
                  <c:v>Развитие физической культуры и спорта</c:v>
                </c:pt>
                <c:pt idx="7">
                  <c:v>Экономическое развитие и инновационная экономика</c:v>
                </c:pt>
                <c:pt idx="8">
                  <c:v>Молодежь Каневского района</c:v>
                </c:pt>
                <c:pt idx="9">
                  <c:v>Муниципальная политика и развитие гражданского общества</c:v>
                </c:pt>
                <c:pt idx="10">
                  <c:v>Казачество Каневского района</c:v>
                </c:pt>
                <c:pt idx="11">
                  <c:v>Формирование условий для духовно-нравственного развития граждан  муниципального образования Каневской район </c:v>
                </c:pt>
                <c:pt idx="12">
                  <c:v>Информационное общество Каневского района</c:v>
                </c:pt>
                <c:pt idx="13">
                  <c:v>Развитие сельского хозяйства</c:v>
                </c:pt>
                <c:pt idx="14">
                  <c:v>Развитие топливно-энергетического комплекса</c:v>
                </c:pt>
                <c:pt idx="15">
                  <c:v>Непрограммные расходы</c:v>
                </c:pt>
              </c:strCache>
            </c:strRef>
          </c:cat>
          <c:val>
            <c:numRef>
              <c:f>программы!$C$28:$C$43</c:f>
              <c:numCache>
                <c:formatCode>0%</c:formatCode>
                <c:ptCount val="16"/>
                <c:pt idx="0">
                  <c:v>0.65842651197547464</c:v>
                </c:pt>
                <c:pt idx="1">
                  <c:v>7.2452983277056834E-2</c:v>
                </c:pt>
                <c:pt idx="2">
                  <c:v>5.7755584522040564E-3</c:v>
                </c:pt>
                <c:pt idx="3">
                  <c:v>1.0027236262241892E-2</c:v>
                </c:pt>
                <c:pt idx="4">
                  <c:v>8.2619970123578357E-2</c:v>
                </c:pt>
                <c:pt idx="5">
                  <c:v>3.3559316979686519E-5</c:v>
                </c:pt>
                <c:pt idx="6">
                  <c:v>6.0898078964018193E-2</c:v>
                </c:pt>
                <c:pt idx="7">
                  <c:v>6.6495389501178704E-4</c:v>
                </c:pt>
                <c:pt idx="8">
                  <c:v>4.4459862553502547E-3</c:v>
                </c:pt>
                <c:pt idx="9">
                  <c:v>4.4684709977266439E-3</c:v>
                </c:pt>
                <c:pt idx="10">
                  <c:v>5.5660524304879934E-5</c:v>
                </c:pt>
                <c:pt idx="11">
                  <c:v>5.2227885596671953E-4</c:v>
                </c:pt>
                <c:pt idx="12">
                  <c:v>3.6690880672705286E-3</c:v>
                </c:pt>
                <c:pt idx="13">
                  <c:v>6.7826256128830521E-3</c:v>
                </c:pt>
                <c:pt idx="14">
                  <c:v>1.9112031019931489E-3</c:v>
                </c:pt>
                <c:pt idx="15">
                  <c:v>8.7245834317939627E-2</c:v>
                </c:pt>
              </c:numCache>
            </c:numRef>
          </c:val>
        </c:ser>
        <c:dLbls>
          <c:showVal val="1"/>
        </c:dLbls>
        <c:firstSliceAng val="130"/>
        <c:holeSize val="4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соцфсера!$A$14</c:f>
              <c:strCache>
                <c:ptCount val="1"/>
                <c:pt idx="0">
                  <c:v>Расходы всего</c:v>
                </c:pt>
              </c:strCache>
            </c:strRef>
          </c:tx>
          <c:spPr>
            <a:solidFill>
              <a:srgbClr val="8CADAE">
                <a:lumMod val="60000"/>
                <a:lumOff val="40000"/>
              </a:srgbClr>
            </a:solidFill>
            <a:ln>
              <a:noFill/>
            </a:ln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bevelT w="63500" h="63500"/>
              <a:contourClr>
                <a:srgbClr val="000000"/>
              </a:contourClr>
            </a:sp3d>
          </c:spPr>
          <c:dLbls>
            <c:txPr>
              <a:bodyPr rot="5400000" vert="horz"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соцфсера!$B$13:$K$13</c:f>
              <c:strCache>
                <c:ptCount val="10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 2016 год</c:v>
                </c:pt>
                <c:pt idx="7">
                  <c:v>2017 год</c:v>
                </c:pt>
                <c:pt idx="8">
                  <c:v>2018 год</c:v>
                </c:pt>
                <c:pt idx="9">
                  <c:v>2019 год</c:v>
                </c:pt>
              </c:strCache>
            </c:strRef>
          </c:cat>
          <c:val>
            <c:numRef>
              <c:f>соцфсера!$B$14:$K$14</c:f>
              <c:numCache>
                <c:formatCode>#,##0</c:formatCode>
                <c:ptCount val="10"/>
                <c:pt idx="0">
                  <c:v>1031829</c:v>
                </c:pt>
                <c:pt idx="1">
                  <c:v>1296992</c:v>
                </c:pt>
                <c:pt idx="2">
                  <c:v>1749013</c:v>
                </c:pt>
                <c:pt idx="3">
                  <c:v>1758191</c:v>
                </c:pt>
                <c:pt idx="4">
                  <c:v>1791753</c:v>
                </c:pt>
                <c:pt idx="5">
                  <c:v>1657672</c:v>
                </c:pt>
                <c:pt idx="6">
                  <c:v>1744006.4</c:v>
                </c:pt>
                <c:pt idx="7">
                  <c:v>1720529</c:v>
                </c:pt>
                <c:pt idx="8">
                  <c:v>1942581</c:v>
                </c:pt>
                <c:pt idx="9">
                  <c:v>2085859</c:v>
                </c:pt>
              </c:numCache>
            </c:numRef>
          </c:val>
        </c:ser>
        <c:ser>
          <c:idx val="1"/>
          <c:order val="1"/>
          <c:tx>
            <c:strRef>
              <c:f>соцфсера!$A$15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bevelT w="63500" h="63500"/>
              <a:contourClr>
                <a:srgbClr val="000000"/>
              </a:contourClr>
            </a:sp3d>
          </c:spPr>
          <c:dLbls>
            <c:txPr>
              <a:bodyPr rot="5400000" vert="horz"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соцфсера!$B$13:$K$13</c:f>
              <c:strCache>
                <c:ptCount val="10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 2016 год</c:v>
                </c:pt>
                <c:pt idx="7">
                  <c:v>2017 год</c:v>
                </c:pt>
                <c:pt idx="8">
                  <c:v>2018 год</c:v>
                </c:pt>
                <c:pt idx="9">
                  <c:v>2019 год</c:v>
                </c:pt>
              </c:strCache>
            </c:strRef>
          </c:cat>
          <c:val>
            <c:numRef>
              <c:f>соцфсера!$B$15:$K$15</c:f>
              <c:numCache>
                <c:formatCode>#,##0</c:formatCode>
                <c:ptCount val="10"/>
                <c:pt idx="0">
                  <c:v>856102.9</c:v>
                </c:pt>
                <c:pt idx="1">
                  <c:v>1131532.7</c:v>
                </c:pt>
                <c:pt idx="2">
                  <c:v>1492283.4</c:v>
                </c:pt>
                <c:pt idx="3">
                  <c:v>1481491</c:v>
                </c:pt>
                <c:pt idx="4">
                  <c:v>1515204</c:v>
                </c:pt>
                <c:pt idx="5">
                  <c:v>1426220</c:v>
                </c:pt>
                <c:pt idx="6">
                  <c:v>1518870.8</c:v>
                </c:pt>
                <c:pt idx="7">
                  <c:v>1516509.2</c:v>
                </c:pt>
                <c:pt idx="8">
                  <c:v>1710486</c:v>
                </c:pt>
                <c:pt idx="9">
                  <c:v>1795627</c:v>
                </c:pt>
              </c:numCache>
            </c:numRef>
          </c:val>
        </c:ser>
        <c:dLbls>
          <c:showVal val="1"/>
        </c:dLbls>
        <c:axId val="98189312"/>
        <c:axId val="98190848"/>
      </c:barChart>
      <c:catAx>
        <c:axId val="98189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190848"/>
        <c:crosses val="autoZero"/>
        <c:auto val="1"/>
        <c:lblAlgn val="ctr"/>
        <c:lblOffset val="100"/>
      </c:catAx>
      <c:valAx>
        <c:axId val="98190848"/>
        <c:scaling>
          <c:orientation val="minMax"/>
        </c:scaling>
        <c:axPos val="l"/>
        <c:majorGridlines/>
        <c:numFmt formatCode="#,##0" sourceLinked="1"/>
        <c:tickLblPos val="nextTo"/>
        <c:spPr>
          <a:ln w="0">
            <a:solidFill>
              <a:schemeClr val="accent3">
                <a:lumMod val="20000"/>
                <a:lumOff val="80000"/>
              </a:schemeClr>
            </a:solidFill>
          </a:ln>
        </c:spPr>
        <c:txPr>
          <a:bodyPr/>
          <a:lstStyle/>
          <a:p>
            <a:pPr>
              <a:defRPr sz="1100"/>
            </a:pPr>
            <a:endParaRPr lang="ru-RU"/>
          </a:p>
        </c:txPr>
        <c:crossAx val="981893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9.2592592592593177E-3"/>
          <c:y val="0.1926563724988922"/>
          <c:w val="0.97287005827212703"/>
          <c:h val="0.80734306615120655"/>
        </c:manualLayout>
      </c:layout>
      <c:lineChart>
        <c:grouping val="stacked"/>
        <c:ser>
          <c:idx val="0"/>
          <c:order val="0"/>
          <c:marker>
            <c:spPr>
              <a:solidFill>
                <a:srgbClr val="8CADAE">
                  <a:lumMod val="20000"/>
                  <a:lumOff val="80000"/>
                </a:srgbClr>
              </a:solidFill>
              <a:ln w="6350"/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marke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val>
            <c:numRef>
              <c:f>соцфсера!$B$16:$K$16</c:f>
              <c:numCache>
                <c:formatCode>0</c:formatCode>
                <c:ptCount val="10"/>
                <c:pt idx="0">
                  <c:v>8260.4318837503251</c:v>
                </c:pt>
                <c:pt idx="1">
                  <c:v>11028.153873143347</c:v>
                </c:pt>
                <c:pt idx="2">
                  <c:v>14552.473548198381</c:v>
                </c:pt>
                <c:pt idx="3">
                  <c:v>14436.10656376676</c:v>
                </c:pt>
                <c:pt idx="4">
                  <c:v>14727.733983923163</c:v>
                </c:pt>
                <c:pt idx="5">
                  <c:v>13810.861060541503</c:v>
                </c:pt>
                <c:pt idx="6">
                  <c:v>14644.941328473769</c:v>
                </c:pt>
                <c:pt idx="7">
                  <c:v>14671.115539775747</c:v>
                </c:pt>
                <c:pt idx="8">
                  <c:v>16585.726752642309</c:v>
                </c:pt>
                <c:pt idx="9">
                  <c:v>17451.400969939616</c:v>
                </c:pt>
              </c:numCache>
            </c:numRef>
          </c:val>
        </c:ser>
        <c:dLbls>
          <c:showVal val="1"/>
        </c:dLbls>
        <c:marker val="1"/>
        <c:axId val="98203904"/>
        <c:axId val="98388608"/>
      </c:lineChart>
      <c:catAx>
        <c:axId val="98203904"/>
        <c:scaling>
          <c:orientation val="minMax"/>
        </c:scaling>
        <c:delete val="1"/>
        <c:axPos val="b"/>
        <c:tickLblPos val="nextTo"/>
        <c:crossAx val="98388608"/>
        <c:crosses val="autoZero"/>
        <c:auto val="1"/>
        <c:lblAlgn val="ctr"/>
        <c:lblOffset val="100"/>
      </c:catAx>
      <c:valAx>
        <c:axId val="98388608"/>
        <c:scaling>
          <c:orientation val="minMax"/>
        </c:scaling>
        <c:delete val="1"/>
        <c:axPos val="l"/>
        <c:numFmt formatCode="0" sourceLinked="1"/>
        <c:tickLblPos val="nextTo"/>
        <c:crossAx val="98203904"/>
        <c:crosses val="autoZero"/>
        <c:crossBetween val="between"/>
      </c:valAx>
      <c:spPr>
        <a:noFill/>
      </c:spPr>
    </c:plotArea>
    <c:plotVisOnly val="1"/>
    <c:dispBlanksAs val="zero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1.2919104956238461E-3"/>
          <c:y val="0.18042813455657591"/>
          <c:w val="0.97287005827212725"/>
          <c:h val="0.80734306615120655"/>
        </c:manualLayout>
      </c:layout>
      <c:lineChart>
        <c:grouping val="stacked"/>
        <c:ser>
          <c:idx val="0"/>
          <c:order val="0"/>
          <c:marker>
            <c:spPr>
              <a:solidFill>
                <a:srgbClr val="8CADAE">
                  <a:lumMod val="20000"/>
                  <a:lumOff val="80000"/>
                </a:srgbClr>
              </a:solidFill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marker>
          <c:val>
            <c:numRef>
              <c:f>соцфсера!$J$16:$K$16</c:f>
              <c:numCache>
                <c:formatCode>0</c:formatCode>
                <c:ptCount val="2"/>
                <c:pt idx="0">
                  <c:v>16585.726752642309</c:v>
                </c:pt>
                <c:pt idx="1">
                  <c:v>17451.400969939616</c:v>
                </c:pt>
              </c:numCache>
            </c:numRef>
          </c:val>
        </c:ser>
        <c:marker val="1"/>
        <c:axId val="98394496"/>
        <c:axId val="98396416"/>
      </c:lineChart>
      <c:catAx>
        <c:axId val="98394496"/>
        <c:scaling>
          <c:orientation val="minMax"/>
        </c:scaling>
        <c:delete val="1"/>
        <c:axPos val="b"/>
        <c:tickLblPos val="nextTo"/>
        <c:crossAx val="98396416"/>
        <c:crosses val="autoZero"/>
        <c:auto val="1"/>
        <c:lblAlgn val="ctr"/>
        <c:lblOffset val="100"/>
      </c:catAx>
      <c:valAx>
        <c:axId val="98396416"/>
        <c:scaling>
          <c:orientation val="minMax"/>
        </c:scaling>
        <c:delete val="1"/>
        <c:axPos val="l"/>
        <c:numFmt formatCode="0" sourceLinked="1"/>
        <c:tickLblPos val="nextTo"/>
        <c:crossAx val="98394496"/>
        <c:crosses val="autoZero"/>
        <c:crossBetween val="between"/>
      </c:valAx>
      <c:spPr>
        <a:noFill/>
      </c:spPr>
    </c:plotArea>
    <c:plotVisOnly val="1"/>
    <c:dispBlanksAs val="zero"/>
  </c:chart>
  <c:spPr>
    <a:noFill/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10"/>
      <c:rotY val="30"/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2337939632545932"/>
          <c:y val="4.3164647399017819E-2"/>
          <c:w val="0.69120603674540682"/>
          <c:h val="0.83962758236882484"/>
        </c:manualLayout>
      </c:layout>
      <c:bar3DChart>
        <c:barDir val="bar"/>
        <c:grouping val="stacked"/>
        <c:ser>
          <c:idx val="0"/>
          <c:order val="0"/>
          <c:tx>
            <c:strRef>
              <c:f>соцфсера!$A$22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6699"/>
            </a:solidFill>
          </c:spPr>
          <c:cat>
            <c:strRef>
              <c:f>соцфсера!$B$21:$D$21</c:f>
              <c:strCache>
                <c:ptCount val="3"/>
                <c:pt idx="0">
                  <c:v>2017 год (отчет)</c:v>
                </c:pt>
                <c:pt idx="1">
                  <c:v>2018 год (отчет)</c:v>
                </c:pt>
                <c:pt idx="2">
                  <c:v>2019 год (отчет)</c:v>
                </c:pt>
              </c:strCache>
            </c:strRef>
          </c:cat>
          <c:val>
            <c:numRef>
              <c:f>соцфсера!$B$22:$D$22</c:f>
              <c:numCache>
                <c:formatCode>#,##0</c:formatCode>
                <c:ptCount val="3"/>
                <c:pt idx="0">
                  <c:v>1151599</c:v>
                </c:pt>
                <c:pt idx="1">
                  <c:v>1251973</c:v>
                </c:pt>
                <c:pt idx="2">
                  <c:v>1466046</c:v>
                </c:pt>
              </c:numCache>
            </c:numRef>
          </c:val>
        </c:ser>
        <c:ser>
          <c:idx val="1"/>
          <c:order val="1"/>
          <c:tx>
            <c:strRef>
              <c:f>соцфсера!$A$23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0099CC"/>
            </a:solidFill>
          </c:spPr>
          <c:cat>
            <c:strRef>
              <c:f>соцфсера!$B$21:$D$21</c:f>
              <c:strCache>
                <c:ptCount val="3"/>
                <c:pt idx="0">
                  <c:v>2017 год (отчет)</c:v>
                </c:pt>
                <c:pt idx="1">
                  <c:v>2018 год (отчет)</c:v>
                </c:pt>
                <c:pt idx="2">
                  <c:v>2019 год (отчет)</c:v>
                </c:pt>
              </c:strCache>
            </c:strRef>
          </c:cat>
          <c:val>
            <c:numRef>
              <c:f>соцфсера!$B$23:$D$23</c:f>
              <c:numCache>
                <c:formatCode>#,##0</c:formatCode>
                <c:ptCount val="3"/>
                <c:pt idx="0">
                  <c:v>110879</c:v>
                </c:pt>
                <c:pt idx="1">
                  <c:v>118220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соцфсера!$A$24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2017 год (отчет)</c:v>
                </c:pt>
                <c:pt idx="1">
                  <c:v>2018 год (отчет)</c:v>
                </c:pt>
                <c:pt idx="2">
                  <c:v>2019 год (отчет)</c:v>
                </c:pt>
              </c:strCache>
            </c:strRef>
          </c:cat>
          <c:val>
            <c:numRef>
              <c:f>соцфсера!$B$24:$D$24</c:f>
              <c:numCache>
                <c:formatCode>#,##0</c:formatCode>
                <c:ptCount val="3"/>
                <c:pt idx="0">
                  <c:v>82997</c:v>
                </c:pt>
                <c:pt idx="1">
                  <c:v>98979</c:v>
                </c:pt>
                <c:pt idx="2">
                  <c:v>99793</c:v>
                </c:pt>
              </c:numCache>
            </c:numRef>
          </c:val>
        </c:ser>
        <c:ser>
          <c:idx val="3"/>
          <c:order val="3"/>
          <c:tx>
            <c:strRef>
              <c:f>соцфсера!$A$25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2017 год (отчет)</c:v>
                </c:pt>
                <c:pt idx="1">
                  <c:v>2018 год (отчет)</c:v>
                </c:pt>
                <c:pt idx="2">
                  <c:v>2019 год (отчет)</c:v>
                </c:pt>
              </c:strCache>
            </c:strRef>
          </c:cat>
          <c:val>
            <c:numRef>
              <c:f>соцфсера!$B$25:$D$25</c:f>
              <c:numCache>
                <c:formatCode>#,##0</c:formatCode>
                <c:ptCount val="3"/>
                <c:pt idx="0">
                  <c:v>90747</c:v>
                </c:pt>
                <c:pt idx="1">
                  <c:v>98559</c:v>
                </c:pt>
                <c:pt idx="2">
                  <c:v>102752</c:v>
                </c:pt>
              </c:numCache>
            </c:numRef>
          </c:val>
        </c:ser>
        <c:ser>
          <c:idx val="4"/>
          <c:order val="4"/>
          <c:tx>
            <c:strRef>
              <c:f>соцфсера!$A$26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соцфсера!$B$21:$D$21</c:f>
              <c:strCache>
                <c:ptCount val="3"/>
                <c:pt idx="0">
                  <c:v>2017 год (отчет)</c:v>
                </c:pt>
                <c:pt idx="1">
                  <c:v>2018 год (отчет)</c:v>
                </c:pt>
                <c:pt idx="2">
                  <c:v>2019 год (отчет)</c:v>
                </c:pt>
              </c:strCache>
            </c:strRef>
          </c:cat>
          <c:val>
            <c:numRef>
              <c:f>соцфсера!$B$26:$D$26</c:f>
              <c:numCache>
                <c:formatCode>#,##0</c:formatCode>
                <c:ptCount val="3"/>
                <c:pt idx="0">
                  <c:v>80288</c:v>
                </c:pt>
                <c:pt idx="1">
                  <c:v>142755</c:v>
                </c:pt>
                <c:pt idx="2">
                  <c:v>127037</c:v>
                </c:pt>
              </c:numCache>
            </c:numRef>
          </c:val>
        </c:ser>
        <c:gapWidth val="75"/>
        <c:shape val="box"/>
        <c:axId val="98520064"/>
        <c:axId val="98538240"/>
        <c:axId val="0"/>
      </c:bar3DChart>
      <c:catAx>
        <c:axId val="98520064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538240"/>
        <c:crosses val="autoZero"/>
        <c:auto val="1"/>
        <c:lblAlgn val="ctr"/>
        <c:lblOffset val="100"/>
      </c:catAx>
      <c:valAx>
        <c:axId val="98538240"/>
        <c:scaling>
          <c:orientation val="minMax"/>
        </c:scaling>
        <c:axPos val="b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520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0.76056</cdr:x>
      <cdr:y>0.36111</cdr:y>
    </cdr:from>
    <cdr:to>
      <cdr:x>0.78873</cdr:x>
      <cdr:y>0.41667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4114782" y="990600"/>
          <a:ext cx="152418" cy="15240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0.80282</cdr:x>
      <cdr:y>0.66667</cdr:y>
    </cdr:from>
    <cdr:to>
      <cdr:x>0.81127</cdr:x>
      <cdr:y>0.69444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4343400" y="1828800"/>
          <a:ext cx="45719" cy="762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0.28169</cdr:x>
      <cdr:y>0.08333</cdr:y>
    </cdr:from>
    <cdr:to>
      <cdr:x>0.32394</cdr:x>
      <cdr:y>0.13889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H="1">
          <a:off x="1524000" y="228600"/>
          <a:ext cx="228600" cy="152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0.28169</cdr:x>
      <cdr:y>0.38889</cdr:y>
    </cdr:from>
    <cdr:to>
      <cdr:x>0.32394</cdr:x>
      <cdr:y>0.41667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flipH="1">
          <a:off x="1524000" y="1066800"/>
          <a:ext cx="228600" cy="762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0.28169</cdr:x>
      <cdr:y>0.66667</cdr:y>
    </cdr:from>
    <cdr:to>
      <cdr:x>0.32394</cdr:x>
      <cdr:y>0.72222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flipH="1">
          <a:off x="1524000" y="1828800"/>
          <a:ext cx="228600" cy="152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0.16814</cdr:x>
      <cdr:y>0.05556</cdr:y>
    </cdr:from>
    <cdr:to>
      <cdr:x>0.17345</cdr:x>
      <cdr:y>0.08333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H="1" flipV="1">
          <a:off x="1447797" y="304800"/>
          <a:ext cx="45719" cy="152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</cdr:x>
      <cdr:y>0.63889</cdr:y>
    </cdr:from>
    <cdr:to>
      <cdr:x>0.57895</cdr:x>
      <cdr:y>0.72222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4343400" y="1752600"/>
          <a:ext cx="685800" cy="2286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1429" cap="flat" cmpd="sng" algn="ctr">
          <a:noFill/>
          <a:prstDash val="sysDash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ysClr val="windowText" lastClr="000000"/>
              </a:solidFill>
            </a:rPr>
            <a:t>85%</a:t>
          </a:r>
          <a:endParaRPr lang="ru-RU" sz="11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0.58772</cdr:x>
      <cdr:y>0.63889</cdr:y>
    </cdr:from>
    <cdr:to>
      <cdr:x>0.66667</cdr:x>
      <cdr:y>0.72222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105400" y="1752600"/>
          <a:ext cx="685800" cy="2286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1429" cap="flat" cmpd="sng" algn="ctr">
          <a:noFill/>
          <a:prstDash val="sysDash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ysClr val="windowText" lastClr="000000"/>
              </a:solidFill>
            </a:rPr>
            <a:t>86%</a:t>
          </a:r>
          <a:endParaRPr lang="ru-RU" sz="11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74B34-C546-420F-A68A-50AEC16008D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F5238-D911-4740-A5D3-4C61B74B5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CD6F6-E776-47EA-9B5E-B302BCA54FA0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503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13200" cy="2205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3600" y="1600200"/>
            <a:ext cx="4013200" cy="2205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19537"/>
            <a:ext cx="4013200" cy="22062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3600" y="3919537"/>
            <a:ext cx="4013200" cy="22062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24DB-45AD-4B3A-90F1-3330AB4FAA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5035"/>
            <a:ext cx="8229600" cy="58507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3BBA-3250-4AF5-8EDE-40B615CF4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5334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ИСПОЛНЕНИЕ БЮДЖЕТА</a:t>
            </a:r>
            <a:b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2019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9144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КАНЕВСКОЙ РАЙОН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14" name="Picture 2" descr="https://i.ytimg.com/vi/LC92G1COemo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743200"/>
            <a:ext cx="5198533" cy="2924176"/>
          </a:xfrm>
          <a:prstGeom prst="rect">
            <a:avLst/>
          </a:prstGeom>
          <a:noFill/>
        </p:spPr>
      </p:pic>
      <p:pic>
        <p:nvPicPr>
          <p:cNvPr id="13318" name="Picture 6" descr="https://st47.stpulscen.ru/images/product/205/684/762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1933242" cy="1382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228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ИСПОЛНЕНИЕ МЕСТНОГО БЮДЖЕТА ПО РАЗДЕЛАМ И ПОДРАЗДЕЛАМ КЛАССИФИКАЦИИ РАСХОДОВ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990600"/>
          <a:ext cx="8229599" cy="47748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429000"/>
                <a:gridCol w="228600"/>
                <a:gridCol w="228600"/>
                <a:gridCol w="914400"/>
                <a:gridCol w="1447800"/>
                <a:gridCol w="762000"/>
                <a:gridCol w="685800"/>
                <a:gridCol w="533399"/>
              </a:tblGrid>
              <a:tr h="45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Наименование показателя                     (раздел, подраздел)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РЗ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2018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2019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9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Утверждено решением Совета муниципального образования Каневской район от 25.12.2018 года № 290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Исполнено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Процент исполнения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Динамика к 2018 </a:t>
                      </a:r>
                      <a:r>
                        <a:rPr lang="ru-RU" sz="1100" u="none" strike="noStrike" dirty="0" err="1"/>
                        <a:t>году,%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Амбулаторная помощь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44 070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здравоохранения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1 890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Социальная политика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98 559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114 029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102 752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90,1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104,3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Пенсионное обеспечение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7 537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7 982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7 982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105,9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Социальное обеспечение населения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2 313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803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802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34,7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Охрана семьи и детства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88 709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105 245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93 968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89,3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105,9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Физическая культура и спорт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142 755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127 633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127 037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Физическая культура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59 524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74 136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73 541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123,5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Массовый спорт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81 554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51 765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51 765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63,5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физической культуры и спорта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1 677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1 731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1 731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103,2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Обслуживание государственного и муниципального долга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151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359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Обслуживание государственного внутреннего и муниципального долга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151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8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8 874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35 985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35 985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в 4 раза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8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8 874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10 874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10 874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122,5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Иные дотации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25 111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25 111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0" y="7620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04800" y="1066800"/>
          <a:ext cx="8610600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62400" y="2971800"/>
            <a:ext cx="1384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1 720 529 тыс.руб.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2057400"/>
            <a:ext cx="1384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1 942 581 тыс.руб.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62400" y="1219200"/>
            <a:ext cx="1384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2 085 858 тыс.руб.</a:t>
            </a:r>
            <a:endParaRPr lang="ru-RU" sz="1200" dirty="0"/>
          </a:p>
        </p:txBody>
      </p:sp>
      <p:sp>
        <p:nvSpPr>
          <p:cNvPr id="10" name="Прямая соединительная линия 9"/>
          <p:cNvSpPr/>
          <p:nvPr/>
        </p:nvSpPr>
        <p:spPr>
          <a:xfrm flipV="1">
            <a:off x="1905000" y="1371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Прямая соединительная линия 10"/>
          <p:cNvSpPr/>
          <p:nvPr/>
        </p:nvSpPr>
        <p:spPr>
          <a:xfrm flipV="1">
            <a:off x="1905000" y="22860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Прямая соединительная линия 11"/>
          <p:cNvSpPr/>
          <p:nvPr/>
        </p:nvSpPr>
        <p:spPr>
          <a:xfrm flipV="1">
            <a:off x="19050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Прямая соединительная линия 12"/>
          <p:cNvSpPr/>
          <p:nvPr/>
        </p:nvSpPr>
        <p:spPr>
          <a:xfrm flipV="1">
            <a:off x="81534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Прямая соединительная линия 13"/>
          <p:cNvSpPr/>
          <p:nvPr/>
        </p:nvSpPr>
        <p:spPr>
          <a:xfrm flipH="1" flipV="1">
            <a:off x="1676400" y="2286000"/>
            <a:ext cx="76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Прямая соединительная линия 14"/>
          <p:cNvSpPr/>
          <p:nvPr/>
        </p:nvSpPr>
        <p:spPr>
          <a:xfrm flipH="1" flipV="1">
            <a:off x="1706880" y="3200400"/>
            <a:ext cx="121919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71600" y="2286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СТРУКТУРА ИСПОЛНЕНИЯ РАСХОДОВ  МЕСТНОГО БЮДЖЕТА ПО РАЗДЕЛАМ КЛАССИФИКАЦИИ РАСХОДОВ БЮДЖЕТОВ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95400" y="1828800"/>
          <a:ext cx="487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381000" y="1143000"/>
            <a:ext cx="1828800" cy="1066800"/>
          </a:xfrm>
          <a:prstGeom prst="wedgeRoundRectCallout">
            <a:avLst>
              <a:gd name="adj1" fmla="val 66563"/>
              <a:gd name="adj2" fmla="val 130500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Развитие образования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1 373 385 тыс.руб.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219200" y="6096000"/>
            <a:ext cx="2286000" cy="533400"/>
          </a:xfrm>
          <a:prstGeom prst="wedgeRoundRectCallout">
            <a:avLst>
              <a:gd name="adj1" fmla="val 121005"/>
              <a:gd name="adj2" fmla="val -322527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Непрограммные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расходы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181 983 тыс.руб.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038600" y="914400"/>
            <a:ext cx="2514600" cy="533400"/>
          </a:xfrm>
          <a:prstGeom prst="wedgeRoundRectCallout">
            <a:avLst>
              <a:gd name="adj1" fmla="val -37230"/>
              <a:gd name="adj2" fmla="val 191413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Дети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Каневского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района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151 127 тыс.руб.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934200" y="457200"/>
            <a:ext cx="2057400" cy="685800"/>
          </a:xfrm>
          <a:prstGeom prst="wedgeRoundRectCallout">
            <a:avLst>
              <a:gd name="adj1" fmla="val -138006"/>
              <a:gd name="adj2" fmla="val 193929"/>
              <a:gd name="adj3" fmla="val 16667"/>
            </a:avLst>
          </a:prstGeom>
          <a:solidFill>
            <a:schemeClr val="bg1">
              <a:lumMod val="95000"/>
              <a:alpha val="8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Капитальный ремонт дорог и ремонт автомобильных дорог местного значения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12 047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</a:rPr>
              <a:t>тыс.руб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7086600" y="1371600"/>
            <a:ext cx="1905000" cy="685800"/>
          </a:xfrm>
          <a:prstGeom prst="wedgeRoundRectCallout">
            <a:avLst>
              <a:gd name="adj1" fmla="val -147392"/>
              <a:gd name="adj2" fmla="val 70728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Обеспечение безопасности населения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20 915 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162800" y="2209800"/>
            <a:ext cx="1828800" cy="533400"/>
          </a:xfrm>
          <a:prstGeom prst="wedgeRoundRectCallout">
            <a:avLst>
              <a:gd name="adj1" fmla="val -146267"/>
              <a:gd name="adj2" fmla="val 71779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Развитие культуры 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172 334 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7086600" y="2895600"/>
            <a:ext cx="1905000" cy="762000"/>
          </a:xfrm>
          <a:prstGeom prst="wedgeRoundRectCallout">
            <a:avLst>
              <a:gd name="adj1" fmla="val -121915"/>
              <a:gd name="adj2" fmla="val 37672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Развитие физической культуры и спорта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127 025 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086600" y="3733800"/>
            <a:ext cx="1905000" cy="381000"/>
          </a:xfrm>
          <a:prstGeom prst="wedgeRoundRectCallout">
            <a:avLst>
              <a:gd name="adj1" fmla="val -109711"/>
              <a:gd name="adj2" fmla="val 972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Молодежь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</a:rPr>
              <a:t>Каневского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 района  9 274тыс.руб.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239000" y="4191000"/>
            <a:ext cx="1752600" cy="838200"/>
          </a:xfrm>
          <a:prstGeom prst="wedgeRoundRectCallout">
            <a:avLst>
              <a:gd name="adj1" fmla="val -120494"/>
              <a:gd name="adj2" fmla="val -70365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Муниципальная политика и развитие гражданского общества 9 321 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324600" y="6096000"/>
            <a:ext cx="2362200" cy="609600"/>
          </a:xfrm>
          <a:prstGeom prst="wedgeRoundRectCallout">
            <a:avLst>
              <a:gd name="adj1" fmla="val -69473"/>
              <a:gd name="adj2" fmla="val -366390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Развитие сельского хозяйства 14 148 тыс.руб.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239000" y="5257800"/>
            <a:ext cx="1752600" cy="762000"/>
          </a:xfrm>
          <a:prstGeom prst="wedgeRoundRectCallout">
            <a:avLst>
              <a:gd name="adj1" fmla="val -119861"/>
              <a:gd name="adj2" fmla="val -197848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Развитие топливно-энергетического комплекса 3 987 тыс.руб.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95400" y="2057400"/>
            <a:ext cx="685800" cy="1524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65,8%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90800" y="59436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8,7%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05600" y="5943600"/>
            <a:ext cx="6096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0,7%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91400" y="51054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0,2%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3581400" y="6096000"/>
            <a:ext cx="2362200" cy="609600"/>
          </a:xfrm>
          <a:prstGeom prst="wedgeRoundRectCallout">
            <a:avLst>
              <a:gd name="adj1" fmla="val 37383"/>
              <a:gd name="adj2" fmla="val -360140"/>
              <a:gd name="adj3" fmla="val 16667"/>
            </a:avLst>
          </a:prstGeom>
          <a:solidFill>
            <a:schemeClr val="bg1">
              <a:lumMod val="95000"/>
              <a:alpha val="36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65100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Информационное общество 7 653 тыс.руб.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53000" y="59436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0,4%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8000" y="42672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0,4%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05600" y="38100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0,4%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29400" y="32766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6,1%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81800" y="24384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8,3%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05600" y="17526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1,0%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600" y="10668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0,6%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19600" y="13716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7,2%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2400" y="1524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СТРУКТУРА ИСПОЛНЕНИЯ РАСХОДОВ МЕСТНОГО БЮДЖЕТА ПО МУНИЦИПАЛЬНЫМ ПРОГРАММАМ И НЕПРОГРАММНЫМ НАПРАВЛЕНИЯМ ДЕЯТЕЛЬНОСТИ В 2019 ГОДУ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47800" y="152400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МУНИЦИПАЛЬНЫЕ ПРОГРАММЫ МУНИЦИПАЛЬНОГО ОБРАЗОВАНИЯ КАНЕВСКОЙ РАЙОН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914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ИСПОЛНЕНИЕ РАСХОДОВ МЕСТНОГО БЮДЖЕТА ПО МУНИЦИПАЛЬНЫМ ПРОГРАММАМ И НЕПРОГРАММНЫМ НАПРАВЛЕНИЯМ ДЕЯТЕЛЬНОСТИ В 2019 ГОДУ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" y="1600200"/>
          <a:ext cx="8305800" cy="4738895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293221"/>
                <a:gridCol w="3211980"/>
                <a:gridCol w="838200"/>
                <a:gridCol w="838200"/>
                <a:gridCol w="838200"/>
                <a:gridCol w="838200"/>
                <a:gridCol w="762000"/>
                <a:gridCol w="685799"/>
              </a:tblGrid>
              <a:tr h="7663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№ </a:t>
                      </a:r>
                      <a:r>
                        <a:rPr lang="ru-RU" sz="1200" u="none" strike="noStrike" dirty="0" err="1"/>
                        <a:t>п</a:t>
                      </a:r>
                      <a:r>
                        <a:rPr lang="ru-RU" sz="1200" u="none" strike="noStrike" dirty="0"/>
                        <a:t>/</a:t>
                      </a:r>
                      <a:r>
                        <a:rPr lang="ru-RU" sz="1200" u="none" strike="noStrike" dirty="0" err="1"/>
                        <a:t>п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Наименование показателя / наименование муниципальной программы муниципального образования </a:t>
                      </a:r>
                      <a:r>
                        <a:rPr lang="ru-RU" sz="1200" u="none" strike="noStrike" dirty="0" smtClean="0"/>
                        <a:t>Каневской </a:t>
                      </a:r>
                      <a:r>
                        <a:rPr lang="ru-RU" sz="1200" u="none" strike="noStrike" dirty="0"/>
                        <a:t>район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Кассовое исполнение за 2018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Уточненный бюджет на 2019 год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Кассовое исполнение за 2019 год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% исполнения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Удельный вес в общем объеме, %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Динамика к 2018 году</a:t>
                      </a:r>
                      <a:r>
                        <a:rPr lang="ru-RU" sz="1200" u="none" strike="noStrike" dirty="0" smtClean="0"/>
                        <a:t>, 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</a:tr>
              <a:tr h="196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 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Расходы всего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1 942 581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2 113 922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2 085 859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98,7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107,4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в том числе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314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 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Расходы в рамках муниципальных программ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1 811 901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1 924 963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1 903 876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98,9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91,3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105,1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здравоохранения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120 704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 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образования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1 174 756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1 378 858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1 373 385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99,6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65,8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116,9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Дети Каневского района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121 085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162 399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151 127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93,1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7,2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124,8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467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Капитальный ремонт дорог и ремонт автомобильных дорог местного значения  </a:t>
                      </a:r>
                      <a:r>
                        <a:rPr lang="ru-RU" sz="1200" u="none" strike="noStrike" dirty="0" err="1"/>
                        <a:t>Каневского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25 807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12 096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12 047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99,6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46,7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Обеспечение безопасности населения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16 670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21 573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20 915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97,0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125,5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культуры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164 546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172 356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172 334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8,3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104,7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5763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Профилактика экстремизма, гармонизация межнациональных отношений и развитие гражданского общества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0,00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физической культуры и спорта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142 748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127 621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127 025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99,5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6,1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89,0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3140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Экономическое развитие и инновационная 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1 103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1 387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1 387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125,8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Молодежь Каневского района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9 384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9 277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9 274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98,8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3864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Муниципальная политика и развитие гражданского общества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8 670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9 321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9 321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107,5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</a:tbl>
          </a:graphicData>
        </a:graphic>
      </p:graphicFrame>
      <p:pic>
        <p:nvPicPr>
          <p:cNvPr id="2052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4873625" cy="1524000"/>
          </a:xfrm>
          <a:prstGeom prst="rect">
            <a:avLst/>
          </a:prstGeom>
          <a:noFill/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772400" y="12954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4800" y="381000"/>
          <a:ext cx="8458200" cy="2325303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298601"/>
                <a:gridCol w="3270915"/>
                <a:gridCol w="853580"/>
                <a:gridCol w="853580"/>
                <a:gridCol w="853580"/>
                <a:gridCol w="853580"/>
                <a:gridCol w="775982"/>
                <a:gridCol w="698382"/>
              </a:tblGrid>
              <a:tr h="7663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№ </a:t>
                      </a:r>
                      <a:r>
                        <a:rPr lang="ru-RU" sz="1200" u="none" strike="noStrike" dirty="0" err="1"/>
                        <a:t>п</a:t>
                      </a:r>
                      <a:r>
                        <a:rPr lang="ru-RU" sz="1200" u="none" strike="noStrike" dirty="0"/>
                        <a:t>/</a:t>
                      </a:r>
                      <a:r>
                        <a:rPr lang="ru-RU" sz="1200" u="none" strike="noStrike" dirty="0" err="1"/>
                        <a:t>п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Наименование показателя / наименование муниципальной программы муниципального образования </a:t>
                      </a:r>
                      <a:r>
                        <a:rPr lang="ru-RU" sz="1200" u="none" strike="noStrike" dirty="0" smtClean="0"/>
                        <a:t>Каневской </a:t>
                      </a:r>
                      <a:r>
                        <a:rPr lang="ru-RU" sz="1200" u="none" strike="noStrike" dirty="0"/>
                        <a:t>район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Кассовое исполнение за 2018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Уточненный бюджет на 2019 год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Кассовое исполнение за 2019 год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% исполнения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Удельный вес в общем объеме, %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Динамика к 2018 году</a:t>
                      </a:r>
                      <a:r>
                        <a:rPr lang="ru-RU" sz="1200" u="none" strike="noStrike" dirty="0" smtClean="0"/>
                        <a:t>, 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Казачество </a:t>
                      </a:r>
                      <a:r>
                        <a:rPr lang="ru-RU" sz="1200" u="none" strike="noStrike" dirty="0" err="1"/>
                        <a:t>Каневского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127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116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116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0,01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91,5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5763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Формирование условий для духовно-нравственного развития граждан  муниципального образования Каневской район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1 100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1 090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1 089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99,0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15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Информационное общество Каневского района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7 063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7 654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7 653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100,0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108,4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Развитие сельского хозяйства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16 851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14 223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14 148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99,5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84,0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Развитие топливно-энергетического комплекса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1 220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6 924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3 987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57,6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0,19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326,8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  <a:tr h="196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Непрограммные расходы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130 680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188 959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181 983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96,3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8,7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139,3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334" marR="6334" marT="6334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696200" y="1524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4800" y="2743200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	 В 2019 году, как и в предыдущие годы, в приоритетном порядке осуществлялось финансирование расходов, имеющих социальную направленность. Удельный вес расходов на данные цели в общем объёме расходов составил 86%	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04800" y="3657600"/>
          <a:ext cx="868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6"/>
          <p:cNvGraphicFramePr>
            <a:graphicFrameLocks/>
          </p:cNvGraphicFramePr>
          <p:nvPr/>
        </p:nvGraphicFramePr>
        <p:xfrm>
          <a:off x="1143000" y="3657600"/>
          <a:ext cx="8001000" cy="73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04800" y="35052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Chart 6"/>
          <p:cNvGraphicFramePr>
            <a:graphicFrameLocks/>
          </p:cNvGraphicFramePr>
          <p:nvPr/>
        </p:nvGraphicFramePr>
        <p:xfrm>
          <a:off x="2667000" y="6248400"/>
          <a:ext cx="685800" cy="45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581400" y="6400800"/>
          <a:ext cx="4495800" cy="222885"/>
        </p:xfrm>
        <a:graphic>
          <a:graphicData uri="http://schemas.openxmlformats.org/drawingml/2006/table">
            <a:tbl>
              <a:tblPr/>
              <a:tblGrid>
                <a:gridCol w="44958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+mn-lt"/>
                        </a:rPr>
                        <a:t>Расходы на социальную сферу на 1 жителя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(</a:t>
                      </a:r>
                      <a:r>
                        <a:rPr lang="ru-RU" sz="1400" b="0" i="0" u="none" strike="noStrike" dirty="0" smtClean="0">
                          <a:latin typeface="+mn-lt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latin typeface="+mn-lt"/>
                        </a:rPr>
                        <a:t> рублях)</a:t>
                      </a:r>
                      <a:endParaRPr lang="ru-RU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1600200" y="5410200"/>
            <a:ext cx="609600" cy="1524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83%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62200" y="54102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87%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24200" y="54102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85%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86200" y="5410200"/>
            <a:ext cx="685800" cy="2286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84%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48400" y="5410200"/>
            <a:ext cx="685800" cy="228600"/>
          </a:xfrm>
          <a:prstGeom prst="roundRect">
            <a:avLst/>
          </a:prstGeom>
          <a:noFill/>
          <a:ln w="11429" cap="flat" cmpd="sng" algn="ctr">
            <a:noFill/>
            <a:prstDash val="sysDash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87%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10400" y="5410200"/>
            <a:ext cx="685800" cy="228600"/>
          </a:xfrm>
          <a:prstGeom prst="roundRect">
            <a:avLst/>
          </a:prstGeom>
          <a:noFill/>
          <a:ln w="11429" cap="flat" cmpd="sng" algn="ctr">
            <a:noFill/>
            <a:prstDash val="sysDash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88%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72400" y="5410200"/>
            <a:ext cx="685800" cy="228600"/>
          </a:xfrm>
          <a:prstGeom prst="roundRect">
            <a:avLst/>
          </a:prstGeom>
          <a:noFill/>
          <a:ln w="11429" cap="flat" cmpd="sng" algn="ctr">
            <a:noFill/>
            <a:prstDash val="sysDash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88%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34400" y="5410200"/>
            <a:ext cx="685800" cy="228600"/>
          </a:xfrm>
          <a:prstGeom prst="roundRect">
            <a:avLst/>
          </a:prstGeom>
          <a:noFill/>
          <a:ln w="11429" cap="flat" cmpd="sng" algn="ctr">
            <a:noFill/>
            <a:prstDash val="sysDash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86%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3048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Несмотря на сокращение финансирования отрасли «Здравоохранение» в связи с передачей с 01.01.2019 года учреждений здравоохранения в государственную собственность Краснодарского края, расходы на социальную сферу в 2019 году по сравнению с 2018 годом в целом выросли на 85 141 тыс. рублей или на 5%.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524000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ДИНАМИКА И СТРУКТУРА РАСХОДОВ МЕСТНОГО БЮДЖЕТА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НА СОЦИАЛЬНУЮ СФЕРУ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5200" y="2286000"/>
            <a:ext cx="1620000" cy="468000"/>
          </a:xfrm>
          <a:prstGeom prst="roundRect">
            <a:avLst/>
          </a:prstGeom>
          <a:solidFill>
            <a:srgbClr val="006699"/>
          </a:solidFill>
          <a:scene3d>
            <a:camera prst="orthographicFront"/>
            <a:lightRig rig="threePt" dir="t"/>
          </a:scene3d>
          <a:sp3d>
            <a:bevelT w="120650" h="1397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Образование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15200" y="2971800"/>
            <a:ext cx="1620000" cy="468000"/>
          </a:xfrm>
          <a:prstGeom prst="roundRect">
            <a:avLst/>
          </a:prstGeom>
          <a:solidFill>
            <a:srgbClr val="0099CC"/>
          </a:solidFill>
          <a:scene3d>
            <a:camera prst="orthographicFront"/>
            <a:lightRig rig="threePt" dir="t"/>
          </a:scene3d>
          <a:sp3d>
            <a:bevelT w="120650" h="1397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Здравоохранение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15200" y="3657600"/>
            <a:ext cx="1620000" cy="46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20650" h="1397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15200" y="4343400"/>
            <a:ext cx="1620000" cy="46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0650" h="1397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15200" y="5029200"/>
            <a:ext cx="1620000" cy="468000"/>
          </a:xfrm>
          <a:prstGeom prst="roundRect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20650" h="1397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Физическая культура и спорт</a:t>
            </a:r>
            <a:endParaRPr lang="ru-RU" sz="1100" dirty="0">
              <a:solidFill>
                <a:schemeClr val="tx1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457200" y="2133600"/>
          <a:ext cx="6629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80999" y="5181599"/>
          <a:ext cx="6477001" cy="136207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078015"/>
                <a:gridCol w="1123394"/>
                <a:gridCol w="1123394"/>
                <a:gridCol w="1152198"/>
              </a:tblGrid>
              <a:tr h="3891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200" u="none" strike="noStrike" dirty="0"/>
                        <a:t> </a:t>
                      </a:r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отрасль социальной сферы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2017 год (отчет)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2018 год (отчет)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2019 год (отчет)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94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Образование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1 151 599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1 251 973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1 466 046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4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Здравоохранение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110 879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118 220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4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Культура </a:t>
                      </a:r>
                      <a:r>
                        <a:rPr lang="ru-RU" sz="1200" u="none" strike="noStrike" dirty="0"/>
                        <a:t>и кинематография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82 997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98 979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99 793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4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Социальная </a:t>
                      </a:r>
                      <a:r>
                        <a:rPr lang="ru-RU" sz="1200" u="none" strike="noStrike" dirty="0"/>
                        <a:t>политика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90 747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98 559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102 752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4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Физическая </a:t>
                      </a:r>
                      <a:r>
                        <a:rPr lang="ru-RU" sz="1200" u="none" strike="noStrike" dirty="0"/>
                        <a:t>культура и спорт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80 288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142 755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127 037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715000" y="49530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2209800" y="1905000"/>
            <a:ext cx="6705600" cy="16344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36 муниципальных дошкольных образовательных организации</a:t>
            </a:r>
          </a:p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4 134  воспитанника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выполнение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муниципальных заданий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образовательными организациями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443 103 тыс.рублей</a:t>
            </a:r>
            <a:endParaRPr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субсидии частному общеобразовательному учреждению НОШ «Чудо- чадо», осуществляющему образовательную деятельность по имеющим аккредитацию основным общеобразовательным программам, на возмещение затрат,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3 926 тыс.рублей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компенсация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расходов на оплату жилых помещений, отопления и освещения педагогическим работникам муниципальных учреждений, проживающим и работающим в сельской местности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6 954 тыс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рублей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Arial" charset="0"/>
              <a:buChar char="•"/>
            </a:pP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выплата компенсации части родительской платы за присмотр и уход за детьми, посещающими образовательные организации, реализующие образовательную программу дошкольного образования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7 832 тыс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рублей</a:t>
            </a:r>
            <a:endParaRPr lang="ru-RU" sz="9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33400" y="8382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</a:rPr>
              <a:t>Развитие образования</a:t>
            </a:r>
          </a:p>
          <a:p>
            <a:pPr algn="ctr" fontAlgn="b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( 1 373 385 тыс.рублей, в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т.ч. средства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федерального и краевого бюджетов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983 226 тыс.рублей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304800" y="1676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152400" y="2209800"/>
            <a:ext cx="1981200" cy="11430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дошкольного образования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461 815 тыс.рублей</a:t>
            </a:r>
            <a:endParaRPr lang="ru-RU" sz="12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52400" y="4191000"/>
            <a:ext cx="1981200" cy="1524000"/>
          </a:xfrm>
          <a:prstGeom prst="homePlate">
            <a:avLst>
              <a:gd name="adj" fmla="val 3687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начального общего</a:t>
            </a:r>
            <a:r>
              <a:rPr lang="en-US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основного общего, среднего общего образования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209800" y="3581400"/>
            <a:ext cx="6705600" cy="31668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29 муниципальных  общеобразовательных организации </a:t>
            </a:r>
          </a:p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10 752 учащихся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муниципальных заданий муниципальными  общеобразовательными  организациями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582802 тыс. 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ЕГЭ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2 685 тыс.рублей;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капитальный и  текущий ремонт, благоустройство территорий, материально- техническое обеспечение  учреждений</a:t>
            </a:r>
            <a:r>
              <a:rPr lang="en-US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– 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11 223 тыс.рублей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питания и обеспечение молочной продукцией учащихся, обеспечение льготным питанием учащихся из многодетных семей в общеобразовательных организациях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20 026 тыс.рублей;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компенсация расходов на оплату жилых помещений, отопления и освещения педагогическим работникам муниципальных учреждений, проживающим и работающим в сельской местности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10 297 тыс. 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капитальный ремонта спортивной площадки  МБОУ СОШ № 13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2 000 тыс. 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учебных сборов юношей 10-х  классов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213 тыс.рублей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 7 автобусов для общеобразовательных организаций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11 9</a:t>
            </a:r>
            <a:r>
              <a:rPr lang="en-US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00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тыс.рублей;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обновление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материально-технической базы для формирования у обучающихся современных технологических  и гуманитарных навыков - «Точки роста» (МБОУ СОШ №№ 2, 4, 6 , 44)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6 672 тыс.рублей;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обновление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материально-технической базы для формирования у обучающихся современных навыков  по предметной области «Технология» и др.предметных областей (МБОУ СОШ №№ 1, 5, 6 , 11, МБОУ Лицей)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17553 тыс.рублей;</a:t>
            </a:r>
          </a:p>
          <a:p>
            <a:pPr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реализация других мероприятий  -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1 383 тыс. рублей.</a:t>
            </a:r>
            <a:endParaRPr lang="ru-RU" sz="9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886200" y="16764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52400" y="3429000"/>
            <a:ext cx="2209800" cy="8382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выполнения функций в области образования</a:t>
            </a: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2514600" y="3352800"/>
            <a:ext cx="6248400" cy="10215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казенных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учреждения,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обеспечивающих деятельность системы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en-US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выполнения функций казенных учреждений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93 885 тыс. рублей;</a:t>
            </a:r>
            <a:endParaRPr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 социальной поддержки, предоставляемых гражданину в период обучения по договору о целевом обучении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тыс. рублей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проведение ежегодной августовской педагогической конференции , организация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проведение профессиональных конкурсов «Учитель года» и «Воспитатель года»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252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рублей. </a:t>
            </a:r>
          </a:p>
        </p:txBody>
      </p:sp>
      <p:sp>
        <p:nvSpPr>
          <p:cNvPr id="14351" name="TextBox 5"/>
          <p:cNvSpPr txBox="1">
            <a:spLocks noChangeArrowheads="1"/>
          </p:cNvSpPr>
          <p:nvPr/>
        </p:nvSpPr>
        <p:spPr bwMode="auto">
          <a:xfrm>
            <a:off x="152400" y="4495800"/>
            <a:ext cx="2362200" cy="2123658"/>
          </a:xfrm>
          <a:prstGeom prst="homePlate">
            <a:avLst>
              <a:gd name="adj" fmla="val 2084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Содействие </a:t>
            </a:r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созданию в муниципальном образовании Каневской район (исходя из прогнозируемой потребности) новых мест в общеобразовательных организациях</a:t>
            </a:r>
          </a:p>
        </p:txBody>
      </p:sp>
      <p:sp>
        <p:nvSpPr>
          <p:cNvPr id="14352" name="TextBox 12"/>
          <p:cNvSpPr txBox="1">
            <a:spLocks noChangeArrowheads="1"/>
          </p:cNvSpPr>
          <p:nvPr/>
        </p:nvSpPr>
        <p:spPr bwMode="auto">
          <a:xfrm>
            <a:off x="2514600" y="5105400"/>
            <a:ext cx="6248400" cy="8683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проектно-изыскательских работ, прохождение государственной экспертизы и осуществление иных подготовительных работ , связанных с реконструкцией МБОУ СОШ №2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4 715 тыс.рублей;</a:t>
            </a: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МБОУ СОШ № 2 с увеличением вместимости и выделением блока начального образования на 400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мест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100 000 тыс.рублей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Arial" charset="0"/>
              <a:buChar char="•"/>
            </a:pPr>
            <a:endParaRPr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33400" y="838200"/>
            <a:ext cx="800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</a:rPr>
              <a:t>Развитие образования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МУНИЦИПАЛЬНЫМ ПРОГРАММАМ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609600"/>
          </a:xfrm>
          <a:prstGeom prst="rect">
            <a:avLst/>
          </a:prstGeom>
          <a:noFill/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52400" y="1905000"/>
            <a:ext cx="2209800" cy="1015663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дополнительного образования </a:t>
            </a: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pPr algn="ctr"/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2514600" y="1676400"/>
            <a:ext cx="6248400" cy="148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муниципальных организации, реализующих  дополнительные образовательные программы </a:t>
            </a:r>
          </a:p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(МБУ ДО ДЮСШ «Олимпиец» и МАУ ДО ЦДТ «Радуга»)</a:t>
            </a:r>
          </a:p>
          <a:p>
            <a:pPr algn="ct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3 352 обучающихся</a:t>
            </a: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муниципальных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заданий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42 489 тыс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рублей;</a:t>
            </a:r>
          </a:p>
          <a:p>
            <a:pPr algn="just">
              <a:buFont typeface="Arial" charset="0"/>
              <a:buChar char="•"/>
            </a:pP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компенсация расходов на оплату жилых помещений, отопления и освещения педагогическим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работникам муниципальных учреждений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проживающим </a:t>
            </a:r>
            <a:r>
              <a:rPr lang="ru-RU" sz="9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работающим в сельской местности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609 тыс</a:t>
            </a:r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рублей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медицинских осмотров лиц, занимающихся физической культурой и спортом по углубленной программе медицинского обследования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2 645 тыс.рублей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Font typeface="Arial" charset="0"/>
              <a:buChar char="•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праздника «День учителя»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80 тыс.рублей</a:t>
            </a:r>
            <a:endParaRPr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3505200" y="12954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2057400" y="1905000"/>
            <a:ext cx="6934200" cy="1481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4 390 детей, обеспеченных путевками в организации отдыха и оздоровления детей, том числе на базе муниципальных учреждений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деятельности МБУ «Факел» - 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2 777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капитальный и  текущий ремонт, благоустройство территории, материально- техническое обеспечение  МБУ «Факел» -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6 061 тыс.рублей;</a:t>
            </a:r>
            <a:endParaRPr kumimoji="1"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отдыха детей  в профильных лагерях в каникулярное время  на базе образовательных учреждений  и  организация отдыха детей в профильных сменах  на базе муниципального лагеря «Факел»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 7 631 тыс.рублей;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услуги по приготовлению  пищи детям в период их отдыха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954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расходы на ГСМ, связанные с организацией отдыха детей, в том числе подвоз к пунктам питания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595 тыс.рублей</a:t>
            </a:r>
            <a:endParaRPr kumimoji="1"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33400" y="8382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Дети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Каневского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района 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(151 127 тыс.рублей , в т.ч. средства федерального и краевого бюджетов –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145 274 тыс.рублей)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152400" y="2057400"/>
            <a:ext cx="1828800" cy="1143000"/>
          </a:xfrm>
          <a:prstGeom prst="homePlate">
            <a:avLst>
              <a:gd name="adj" fmla="val 32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отдыха, оздоровления и занятости детей и подростков</a:t>
            </a:r>
            <a:endParaRPr lang="ru-RU" sz="12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52400" y="4114800"/>
            <a:ext cx="1828800" cy="685800"/>
          </a:xfrm>
          <a:prstGeom prst="homePlate">
            <a:avLst>
              <a:gd name="adj" fmla="val 502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Дети-сироты  </a:t>
            </a:r>
            <a:endParaRPr kumimoji="1"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057400" y="3429000"/>
            <a:ext cx="6934200" cy="17868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noAutofit/>
          </a:bodyPr>
          <a:lstStyle/>
          <a:p>
            <a:pPr algn="ctr"/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65 приемных семей</a:t>
            </a:r>
          </a:p>
          <a:p>
            <a:pPr algn="ctr"/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199 детей,  переданных на воспитание в приемные семьи</a:t>
            </a:r>
          </a:p>
          <a:p>
            <a:pPr algn="ctr"/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27 детей- сирот и детей, оставшихся без попечения родителей, и лиц из их числа обеспеченны жилыми помещениями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ежемесячных денежных выплат на содержание детей-сирот и детей, оставшихся без попечения родителей, переданных под опеку на воспитание в приемные семьи, а также ежемесячное вознаграждение , причитающееся приемному родителю – 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86 136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подвоза детей-сирот и детей, оставшихся без попечения родителей, находящихся под опекой (попечительством), в приемных или патронатных семьях (в том числе кровных детей) к месту отдыха и обратно –</a:t>
            </a:r>
          </a:p>
          <a:p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39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предоставление жилых помещений детям-сиротам и детям, оставшимся без попечения родителей, и лицам из их числа по договорам найма специализированных жилых помещений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36 870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1" lang="ru-RU" sz="9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733800" y="16764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52400" y="5334000"/>
            <a:ext cx="1752600" cy="381000"/>
          </a:xfrm>
          <a:prstGeom prst="homePlate">
            <a:avLst>
              <a:gd name="adj" fmla="val 852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Одаренные дети</a:t>
            </a:r>
            <a:endParaRPr kumimoji="1"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52400" y="5791200"/>
            <a:ext cx="1828800" cy="914400"/>
          </a:xfrm>
          <a:prstGeom prst="homePlate">
            <a:avLst>
              <a:gd name="adj" fmla="val 3458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Отдельные мероприятия по</a:t>
            </a:r>
          </a:p>
          <a:p>
            <a:pPr algn="ctr"/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управлению реализацией программы</a:t>
            </a:r>
            <a:endParaRPr kumimoji="1"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057400" y="5943600"/>
            <a:ext cx="6934200" cy="561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осуществление деятельности по опеке и попечительству в отношении несовершеннолетних, по организации оздоровления и отдыха детей и осуществлению контроля за использованием детьми-сиротами и детьми, оставшимися без попечения родителей, предоставленных им жилых помещений  - 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9 168 тыс.рублей.</a:t>
            </a:r>
            <a:endParaRPr kumimoji="1"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2057400" y="5334000"/>
            <a:ext cx="6934200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торжественных приемов одаренных  школьников,  выплата ежегодных премий одаренным школьникам за успехи в образовании, участие в олимпиадах , фестивалях и конкурсах для одаренных детей –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895 тыс.рублей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5867400" y="1981200"/>
            <a:ext cx="3124200" cy="46827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муниципальных заданий  автономными и бюджетными учреждениями отрасли  «Культура» - 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153 486 тыс.рублей</a:t>
            </a:r>
          </a:p>
          <a:p>
            <a:pPr fontAlgn="b">
              <a:buFont typeface="Wingdings" pitchFamily="2" charset="2"/>
              <a:buChar char="§"/>
            </a:pPr>
            <a:endParaRPr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выполнения функций казенных учреждений, обеспечивающих деятельность отрасли «Культура» по основным направлениям деятельности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13 284 тыс.рублей</a:t>
            </a:r>
          </a:p>
          <a:p>
            <a:pPr fontAlgn="b">
              <a:buFont typeface="Wingdings" pitchFamily="2" charset="2"/>
              <a:buChar char="§"/>
            </a:pPr>
            <a:endParaRPr kumimoji="1"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выполнения функций казенных учреждений, обеспечивающих деятельность отрасли «Культура» по основным направлениям деятельности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13 284 тыс.рублей</a:t>
            </a:r>
          </a:p>
          <a:p>
            <a:pPr fontAlgn="b">
              <a:buFont typeface="Wingdings" pitchFamily="2" charset="2"/>
              <a:buChar char="§"/>
            </a:pPr>
            <a:endParaRPr kumimoji="1"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комплектование книжных фондов  библиотек - 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295 тыс.рублей</a:t>
            </a:r>
          </a:p>
          <a:p>
            <a:pPr fontAlgn="b"/>
            <a:endParaRPr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материально- технической базы и техническое оснащение учреждений дополнительного образования детей в сфере культуры и искусства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1 000 тыс.рублей</a:t>
            </a:r>
          </a:p>
          <a:p>
            <a:pPr fontAlgn="b"/>
            <a:endParaRPr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материально-технической базы, техническое оснащение муниципальных учреждений культуры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3 250 тыс.рублей</a:t>
            </a:r>
          </a:p>
          <a:p>
            <a:pPr fontAlgn="b">
              <a:buFont typeface="Wingdings" pitchFamily="2" charset="2"/>
              <a:buChar char="§"/>
            </a:pPr>
            <a:endParaRPr kumimoji="1"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>
              <a:buFont typeface="Wingdings" pitchFamily="2" charset="2"/>
              <a:buChar char="§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участия в значимых фестивалях, конкурсах, смотрах, поощрение лучших представителей отрасли, поощрение одаренных учащихся школ  доп.образования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1 018  тыс.рублей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33400" y="8382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Развитие культуры 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(172 334 тыс.рублей , в т.ч. средства федерального и краевого бюджетов –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1 300 тыс.рублей)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152400" y="2057400"/>
            <a:ext cx="3960000" cy="504000"/>
          </a:xfrm>
          <a:prstGeom prst="homePlate">
            <a:avLst>
              <a:gd name="adj" fmla="val 9108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культурно-массовых мероприятий</a:t>
            </a:r>
            <a:endParaRPr lang="ru-RU" sz="12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52400" y="2743200"/>
            <a:ext cx="3960000" cy="504000"/>
          </a:xfrm>
          <a:prstGeom prst="homePlate">
            <a:avLst>
              <a:gd name="adj" fmla="val 8233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Организация библиотечно-информационного обслуживания населения </a:t>
            </a:r>
            <a:r>
              <a:rPr kumimoji="1"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kumimoji="1"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5486400" y="16764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52400" y="3429000"/>
            <a:ext cx="3960000" cy="504000"/>
          </a:xfrm>
          <a:prstGeom prst="homePlate">
            <a:avLst>
              <a:gd name="adj" fmla="val 8520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дополнительного образования детей</a:t>
            </a:r>
            <a:endParaRPr kumimoji="1"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52400" y="6172200"/>
            <a:ext cx="3960000" cy="504000"/>
          </a:xfrm>
          <a:prstGeom prst="homePlate">
            <a:avLst>
              <a:gd name="adj" fmla="val 7994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Обеспечение выполнения функций в области культуры, кинематографии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152400" y="4114800"/>
            <a:ext cx="3960000" cy="504000"/>
          </a:xfrm>
          <a:prstGeom prst="homePlate">
            <a:avLst>
              <a:gd name="adj" fmla="val 8709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Публичное представление музейных предметов и коллекций 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152400" y="4800600"/>
            <a:ext cx="3960000" cy="504000"/>
          </a:xfrm>
          <a:prstGeom prst="homePlate">
            <a:avLst>
              <a:gd name="adj" fmla="val 8520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  <a:r>
              <a:rPr lang="ru-RU" sz="1200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152400" y="5486400"/>
            <a:ext cx="3960000" cy="504000"/>
          </a:xfrm>
          <a:prstGeom prst="homePlate">
            <a:avLst>
              <a:gd name="adj" fmla="val 8520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Организация проката </a:t>
            </a:r>
            <a:r>
              <a:rPr lang="ru-RU" sz="1200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киновидеофильмов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4267200" y="1981200"/>
            <a:ext cx="1447800" cy="4724400"/>
          </a:xfrm>
          <a:prstGeom prst="rightArrow">
            <a:avLst>
              <a:gd name="adj1" fmla="val 97131"/>
              <a:gd name="adj2" fmla="val 20588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fontAlgn="b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учреждений дополнительного образования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детей, реализующих программы дополнительного образования в сфере культуры и искусства</a:t>
            </a:r>
          </a:p>
          <a:p>
            <a:pPr fontAlgn="b"/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автономное учреждение</a:t>
            </a:r>
          </a:p>
          <a:p>
            <a:pPr fontAlgn="b"/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МАУ - «Каневской районный Дворец культуры</a:t>
            </a:r>
          </a:p>
          <a:p>
            <a:pPr fontAlgn="b"/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 бюджетных учреждения: 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МБУК «</a:t>
            </a:r>
            <a:r>
              <a:rPr lang="ru-RU" sz="9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Межпоселенческая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центральная библиотека</a:t>
            </a:r>
          </a:p>
          <a:p>
            <a:pPr fontAlgn="b"/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МБУК историко-краеведческий музей</a:t>
            </a:r>
          </a:p>
          <a:p>
            <a:pPr fontAlgn="b"/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МАУ </a:t>
            </a:r>
            <a:r>
              <a:rPr lang="ru-RU" sz="9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Киновидеоцентр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«Космос»</a:t>
            </a:r>
          </a:p>
          <a:p>
            <a:pPr fontAlgn="b"/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казенных учреждения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4191000" y="1676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Участники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240804"/>
            <a:ext cx="8534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	В целях реализации принципа прозрачности, открытости бюджета и информирования жителей о расходовании средств бюджета разработан «Бюджет для граждан» по исполнению районного бюджета за 2019 год. </a:t>
            </a:r>
          </a:p>
          <a:p>
            <a:pPr algn="just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«Бюджет для граждан» - это упрощенная версия основного финансового документа нашего района – проекта решения Совета муниципального образования Каневской район«Об исполнении бюджета  муниципального образования Каневской район за 2019 год», в котором используется неформальный язык и доступный формат.</a:t>
            </a:r>
          </a:p>
          <a:p>
            <a:pPr algn="just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населения, так как муниципальный бюджет затрагивает интересы каждого жителя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Каневского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района Краснодарского края.  Граждане – и как налогоплательщики, и как потребители общественных благ – должны быть уверены в том, что передаваемые ими средства используются прозрачно и эффективно, приносят конкретные результаты как для общества в целом, так и для каждого человека. </a:t>
            </a:r>
          </a:p>
          <a:p>
            <a:pPr algn="just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Мы постарались в доступной и понятной для граждан форме показать основные параметры исполнения бюджета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Каневского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района Краснодарского края.  Каждый житель может, не прибегая к анализу большого объёма информации и цифр, быстро найти необходимые данные. </a:t>
            </a:r>
          </a:p>
          <a:p>
            <a:pPr algn="just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Надеемся, что представленная в данном формате информация окажется для Вас интересной и полезной, как в повседневной, так и в профессиональной деятельности, а также повысит уровень общественного участия граждан в бюджетном процессе.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447800" y="1447800"/>
            <a:ext cx="7543800" cy="163449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 "Стадион«</a:t>
            </a:r>
          </a:p>
          <a:p>
            <a:pPr algn="ctr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 "СК "Юность«</a:t>
            </a:r>
          </a:p>
          <a:p>
            <a:pPr algn="ctr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 "СК "КУБАНЬ"</a:t>
            </a:r>
          </a:p>
          <a:p>
            <a:pPr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муниципальных заданий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35 983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тыс.рублей;</a:t>
            </a:r>
          </a:p>
          <a:p>
            <a:pPr algn="just"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условий для проведения и участия в районных и краевых соревнованиях и отдельные мероприятия, направленные на осуществление муниципальной политики в отрасли «Физическая культура и спорт» - 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2 300 тыс.рублей;</a:t>
            </a:r>
          </a:p>
          <a:p>
            <a:pPr algn="just"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спортивно-технологического оборудования для спортивных площадок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3 271,2 тыс.рублей</a:t>
            </a:r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в муниципальную собственность объекта недвижимости (котельной с действующей системой инженерно-технического обеспечения), расположенного по адресу: Краснодарский край, Каневской район, ст. </a:t>
            </a:r>
            <a:r>
              <a:rPr lang="ru-RU" sz="9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Стародеревянковская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ул. Мира, 66 А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10199 тыс.рублей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33400" y="6858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Развитие физической культуры и спорта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6699"/>
                </a:solidFill>
                <a:cs typeface="Arial" pitchFamily="34" charset="0"/>
              </a:rPr>
              <a:t>(127 025 тыс.рублей , в т.ч. средства федерального и краевого бюджетов –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6699"/>
                </a:solidFill>
                <a:cs typeface="Arial" pitchFamily="34" charset="0"/>
              </a:rPr>
              <a:t> 10 546 тыс.рублей)</a:t>
            </a:r>
            <a:endParaRPr lang="ru-RU" sz="1600" b="1" dirty="0" smtClean="0">
              <a:solidFill>
                <a:srgbClr val="00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152400" y="1600200"/>
            <a:ext cx="1219200" cy="1295400"/>
          </a:xfrm>
          <a:prstGeom prst="homePlate">
            <a:avLst>
              <a:gd name="adj" fmla="val 28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indent="-342900" algn="ctr" fontAlgn="b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массового спорта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52400" y="3657600"/>
            <a:ext cx="1143000" cy="1295400"/>
          </a:xfrm>
          <a:prstGeom prst="homePlate">
            <a:avLst>
              <a:gd name="adj" fmla="val 25208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indent="-342900" algn="ctr" fontAlgn="b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Подготовка спортивного резерва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447800" y="3200400"/>
            <a:ext cx="7467600" cy="2438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noAutofit/>
          </a:bodyPr>
          <a:lstStyle/>
          <a:p>
            <a:pPr algn="ctr"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 "Каневская СШ«</a:t>
            </a:r>
          </a:p>
          <a:p>
            <a:pPr algn="ctr"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МБУ СШ "Легион"</a:t>
            </a:r>
          </a:p>
          <a:p>
            <a:pPr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муниципальных заданий - 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61 629 тыс.рублей;</a:t>
            </a:r>
          </a:p>
          <a:p>
            <a:pPr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оборудования, инвентаря и экипировки для организаций отрасли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1 291 тыс.рублей;</a:t>
            </a:r>
          </a:p>
          <a:p>
            <a:pPr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социальной поддержки отдельным 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«Образование» и «Физическая культура и спорт» -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125 тыс.рублей;</a:t>
            </a:r>
          </a:p>
          <a:p>
            <a:pPr fontAlgn="b"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условий для участия учащихся в районных, краевых и всероссийских соревнованиях по культивируемым видам спорта 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1 500 тыс.рублей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Осуществление мероприятий по разработке проектно-сметной документации по  строительству центра единоборств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2 026 тыс.рублей;</a:t>
            </a: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медицинских осмотров лиц, занимающихся физической культурой и спортом по углубленной программе медицинского обследования -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6 542 тыс.рублей;</a:t>
            </a:r>
          </a:p>
          <a:p>
            <a:pPr>
              <a:buFont typeface="Wingdings" pitchFamily="2" charset="2"/>
              <a:buChar char="Ø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Оплата труда инструкторов по спорту в муниципальных образованиях Краснодарского края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284 тыс.рублей</a:t>
            </a:r>
            <a:endParaRPr kumimoji="1"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52400" y="5334000"/>
            <a:ext cx="1219200" cy="1371600"/>
          </a:xfrm>
          <a:prstGeom prst="homePlate">
            <a:avLst>
              <a:gd name="adj" fmla="val 24968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indent="-342900" algn="ctr" fontAlgn="b"/>
            <a:r>
              <a:rPr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0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выполнения</a:t>
            </a:r>
            <a:r>
              <a:rPr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функций в области ФК и массового спорта</a:t>
            </a:r>
            <a:endParaRPr lang="ru-RU" sz="11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1447800" y="5791200"/>
            <a:ext cx="7467600" cy="86832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anchor="ctr" anchorCtr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9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выполнения функций  казенного учреждения "Отдел по физической культуры и спорту", обеспечивающего деятельность отрасли по основным направлениям деятельности-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1 731 тыс.рублей</a:t>
            </a:r>
          </a:p>
          <a:p>
            <a:endParaRPr lang="ru-RU" sz="9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52400" y="12192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581400" y="1524000"/>
            <a:ext cx="5181600" cy="685800"/>
          </a:xfrm>
          <a:prstGeom prst="roundRect">
            <a:avLst/>
          </a:prstGeom>
          <a:solidFill>
            <a:srgbClr val="666699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fontAlgn="b">
              <a:buFont typeface="Wingdings" pitchFamily="2" charset="2"/>
              <a:buChar char="v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муниципального задания МБУ центр комплексного социального обслуживания молодежи «Победа» - 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6 037 тыс.рублей</a:t>
            </a:r>
          </a:p>
          <a:p>
            <a:pPr indent="-342900" fontAlgn="b">
              <a:buFont typeface="Wingdings" pitchFamily="2" charset="2"/>
              <a:buChar char="v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асоциальных явлений в подростковой и молодежной среде, организация социально-полезного досуга – </a:t>
            </a:r>
            <a:r>
              <a:rPr kumimoji="1"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1 220 тыс.рублей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28600" y="6858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Молодежь </a:t>
            </a:r>
            <a:r>
              <a:rPr kumimoji="1" lang="ru-RU" sz="1600" b="1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Каневского</a:t>
            </a:r>
            <a:r>
              <a:rPr kumimoji="1"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района</a:t>
            </a:r>
          </a:p>
          <a:p>
            <a:pPr marL="342900"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(8 997 тыс.рублей , в т.ч. средства федерального и краевого бюджетов – 276 тыс.рублей)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228600" y="1524000"/>
            <a:ext cx="3124200" cy="609600"/>
          </a:xfrm>
          <a:prstGeom prst="homePlate">
            <a:avLst>
              <a:gd name="adj" fmla="val 28500"/>
            </a:avLst>
          </a:prstGeom>
          <a:solidFill>
            <a:srgbClr val="666699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Реализация молодежной политики на территории муниципального образования Каневской район</a:t>
            </a:r>
            <a:endParaRPr lang="ru-RU" sz="1200" b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228600" y="2286000"/>
            <a:ext cx="3124200" cy="457200"/>
          </a:xfrm>
          <a:prstGeom prst="homePlate">
            <a:avLst>
              <a:gd name="adj" fmla="val 25208"/>
            </a:avLst>
          </a:prstGeom>
          <a:solidFill>
            <a:srgbClr val="666699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Отдельные мероприятия по управлению  реализацией программы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581400" y="2286000"/>
            <a:ext cx="5181600" cy="381000"/>
          </a:xfrm>
          <a:prstGeom prst="roundRect">
            <a:avLst/>
          </a:prstGeom>
          <a:solidFill>
            <a:srgbClr val="666699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fontAlgn="b">
              <a:buFont typeface="Wingdings" pitchFamily="2" charset="2"/>
              <a:buChar char="v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выполнения функций  казенного учреждения "Отдел по делам молодежи", обеспечивающего деятельность отрасли – 1 523 тыс.рублей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28600" y="2819400"/>
            <a:ext cx="3124200" cy="381000"/>
          </a:xfrm>
          <a:prstGeom prst="homePlate">
            <a:avLst>
              <a:gd name="adj" fmla="val 24968"/>
            </a:avLst>
          </a:prstGeom>
          <a:solidFill>
            <a:srgbClr val="666699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жильем молодых семей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81400" y="2819400"/>
            <a:ext cx="5181600" cy="408623"/>
          </a:xfrm>
          <a:prstGeom prst="roundRect">
            <a:avLst/>
          </a:prstGeom>
          <a:solidFill>
            <a:srgbClr val="666699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fontAlgn="b">
              <a:buFont typeface="Wingdings" pitchFamily="2" charset="2"/>
              <a:buChar char="v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социальных выплат молодым семьям на приобретение (строительство) жилья -  494 тыс.рублей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33400" y="38862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Rectangle 42"/>
          <p:cNvSpPr>
            <a:spLocks noChangeArrowheads="1"/>
          </p:cNvSpPr>
          <p:nvPr/>
        </p:nvSpPr>
        <p:spPr bwMode="auto">
          <a:xfrm>
            <a:off x="152400" y="5029200"/>
            <a:ext cx="2362200" cy="914400"/>
          </a:xfrm>
          <a:prstGeom prst="homePlate">
            <a:avLst>
              <a:gd name="adj" fmla="val 3125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/>
          <a:p>
            <a:pPr algn="ctr"/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Информационное </a:t>
            </a:r>
            <a:r>
              <a:rPr kumimoji="1" lang="ru-RU" sz="12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и сопровождение деятельности органов местного </a:t>
            </a:r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самоуправления</a:t>
            </a:r>
            <a:endParaRPr kumimoji="1" lang="ru-RU" sz="9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152400" y="4191000"/>
            <a:ext cx="2286000" cy="609600"/>
          </a:xfrm>
          <a:prstGeom prst="homePlate">
            <a:avLst>
              <a:gd name="adj" fmla="val 34375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bevelT w="139700" prst="cross"/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anchor="ctr"/>
          <a:lstStyle/>
          <a:p>
            <a:pPr algn="ctr"/>
            <a:endParaRPr kumimoji="1" lang="ru-RU" sz="1200" u="sng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kumimoji="1" lang="ru-RU" sz="12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район</a:t>
            </a:r>
            <a:endParaRPr kumimoji="1" lang="ru-RU" sz="12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kumimoji="1" lang="ru-RU" sz="12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44"/>
          <p:cNvSpPr>
            <a:spLocks noChangeArrowheads="1"/>
          </p:cNvSpPr>
          <p:nvPr/>
        </p:nvSpPr>
        <p:spPr bwMode="auto">
          <a:xfrm>
            <a:off x="2514600" y="5105400"/>
            <a:ext cx="6477000" cy="762000"/>
          </a:xfrm>
          <a:prstGeom prst="round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/>
          <a:p>
            <a:pPr algn="just">
              <a:buFont typeface="Wingdings" pitchFamily="2" charset="2"/>
              <a:buChar char="q"/>
            </a:pPr>
            <a:r>
              <a:rPr kumimoji="1" lang="ru-RU" sz="9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Распространение информационных материалов о деятельности органов местного самоуправления на районном телевидении, в районных периодических печатных изданиях, краевых и федеральных СМИ. Опубликование муниципальных правовых актов и иных официальных документов муниципального образования Каневской район</a:t>
            </a:r>
          </a:p>
        </p:txBody>
      </p:sp>
      <p:sp>
        <p:nvSpPr>
          <p:cNvPr id="25" name="AutoShape 45"/>
          <p:cNvSpPr>
            <a:spLocks noChangeArrowheads="1"/>
          </p:cNvSpPr>
          <p:nvPr/>
        </p:nvSpPr>
        <p:spPr bwMode="auto">
          <a:xfrm>
            <a:off x="2514600" y="4267200"/>
            <a:ext cx="6400800" cy="533400"/>
          </a:xfrm>
          <a:prstGeom prst="round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/>
          <a:p>
            <a:pPr>
              <a:buFont typeface="Wingdings" pitchFamily="2" charset="2"/>
              <a:buChar char="q"/>
            </a:pP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Развитие </a:t>
            </a:r>
            <a:r>
              <a:rPr kumimoji="1" lang="ru-RU" sz="9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информационных систем и информационных сервисов (обслуживание сайта администрации района, сопровождение информационных систем, электронного документооборота, услуги сети «Интернет</a:t>
            </a:r>
            <a:r>
              <a:rPr kumimoji="1" lang="ru-RU" sz="9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»</a:t>
            </a:r>
            <a:endParaRPr kumimoji="1" lang="ru-RU" sz="9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04800" y="33528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Информационное общество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Каневского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района»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( 7 653 тыс.рублей)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4191000" y="12192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914400" y="12192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3352800" y="38862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657600" y="1524000"/>
            <a:ext cx="5181600" cy="685800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just" fontAlgn="b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Изготовление печатных материалов, приобретение и установка </a:t>
            </a:r>
            <a:r>
              <a:rPr lang="ru-RU" sz="9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банеров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интересах мероприятий по противодействию терроризму - 34 тыс.рублей</a:t>
            </a:r>
          </a:p>
          <a:p>
            <a:pPr indent="-342900" algn="just" fontAlgn="b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Обеспечение инженерно-технической защищенности муниципальных  учреждений – 95 тыс.рублей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34400" cy="533400"/>
          </a:xfrm>
          <a:prstGeom prst="rect">
            <a:avLst/>
          </a:prstGeom>
          <a:noFill/>
        </p:spPr>
      </p:pic>
      <p:sp>
        <p:nvSpPr>
          <p:cNvPr id="24" name="Пятиугольник 23"/>
          <p:cNvSpPr/>
          <p:nvPr/>
        </p:nvSpPr>
        <p:spPr>
          <a:xfrm>
            <a:off x="304800" y="1524000"/>
            <a:ext cx="3124200" cy="685800"/>
          </a:xfrm>
          <a:prstGeom prst="homePlate">
            <a:avLst>
              <a:gd name="adj" fmla="val 28500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терроризма  в муниципальном образовании Каневской район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304800" y="2362200"/>
            <a:ext cx="3124200" cy="762000"/>
          </a:xfrm>
          <a:prstGeom prst="homePlate">
            <a:avLst>
              <a:gd name="adj" fmla="val 25208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правопорядка, профилактика правонарушений, усиление борьбы с преступностью в муниципальном образовании Каневской район 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657600" y="2362200"/>
            <a:ext cx="5181600" cy="838200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just" fontAlgn="b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Изготовление печатной продукции, направленной на профилактику правонарушений, организация деятельности районного штаба по взаимодействию в области участия граждан в охране общественного порядка, проведение конкурса на звание "Лучший участковый уполномоченный полиции", поощрение членов ДНД и казачьих дружин -104 тыс.рублей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304800" y="3276600"/>
            <a:ext cx="3124200" cy="838200"/>
          </a:xfrm>
          <a:prstGeom prst="homePlate">
            <a:avLst>
              <a:gd name="adj" fmla="val 24968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-342900" algn="ctr" fontAlgn="b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предупреждению и ликвидации чрезвычайных ситуаций, стихийных бедствий и их последствий в </a:t>
            </a:r>
            <a:r>
              <a:rPr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Каневском</a:t>
            </a:r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районе Краснодарского края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657600" y="3352800"/>
            <a:ext cx="5181600" cy="637223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 fontAlgn="b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Организация деятельности муниципального казенного учреждения "Спасатель« – 14 253 тыс.рублей</a:t>
            </a: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5029200" y="12192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914400" y="12192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6000" y="7620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Обеспечение безопасности населения </a:t>
            </a:r>
          </a:p>
          <a:p>
            <a:pPr marL="342900" indent="-342900" algn="ctr" fontAlgn="b">
              <a:spcBef>
                <a:spcPct val="0"/>
              </a:spcBef>
              <a:spcAft>
                <a:spcPct val="0"/>
              </a:spcAft>
            </a:pPr>
            <a:r>
              <a:rPr kumimoji="1" lang="en-US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kumimoji="1" lang="ru-RU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20 915тыс.рублей)</a:t>
            </a:r>
          </a:p>
        </p:txBody>
      </p:sp>
      <p:sp>
        <p:nvSpPr>
          <p:cNvPr id="31" name="Пятиугольник 30"/>
          <p:cNvSpPr/>
          <p:nvPr/>
        </p:nvSpPr>
        <p:spPr>
          <a:xfrm>
            <a:off x="304800" y="4267200"/>
            <a:ext cx="3124200" cy="533400"/>
          </a:xfrm>
          <a:prstGeom prst="homePlate">
            <a:avLst>
              <a:gd name="adj" fmla="val 24968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Безопасный город на 2015 – 2020 годы</a:t>
            </a:r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3657600" y="4267200"/>
            <a:ext cx="5181600" cy="533400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Создание, обеспечение функционирования и развитие систем обзорного видеонаблюдения, их дальнейшее сопряжение с АПК «Безопасный город» - 4 658 тыс.рублей</a:t>
            </a:r>
          </a:p>
        </p:txBody>
      </p:sp>
      <p:sp>
        <p:nvSpPr>
          <p:cNvPr id="33" name="Пятиугольник 32"/>
          <p:cNvSpPr/>
          <p:nvPr/>
        </p:nvSpPr>
        <p:spPr>
          <a:xfrm>
            <a:off x="304800" y="4953000"/>
            <a:ext cx="3124200" cy="533400"/>
          </a:xfrm>
          <a:prstGeom prst="homePlate">
            <a:avLst>
              <a:gd name="adj" fmla="val 24968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Каневской район – территория экологической безопасности населения</a:t>
            </a: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3657600" y="4953000"/>
            <a:ext cx="5181600" cy="533400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Установление границ санитарно-защитной зоны полигона твердых коммунальных отходов- 750 тыс.рублей</a:t>
            </a:r>
          </a:p>
        </p:txBody>
      </p:sp>
      <p:sp>
        <p:nvSpPr>
          <p:cNvPr id="35" name="Пятиугольник 34"/>
          <p:cNvSpPr/>
          <p:nvPr/>
        </p:nvSpPr>
        <p:spPr>
          <a:xfrm>
            <a:off x="304800" y="5638800"/>
            <a:ext cx="3124200" cy="1066800"/>
          </a:xfrm>
          <a:prstGeom prst="homePlate">
            <a:avLst>
              <a:gd name="adj" fmla="val 24968"/>
            </a:avLst>
          </a:prstGeom>
          <a:solidFill>
            <a:srgbClr val="92D050">
              <a:alpha val="47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460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Снижение рисков и смягчение последствий чрезвычайных ситуаций природного и техногенного характера на территории муниципального образования Каневской район</a:t>
            </a:r>
          </a:p>
        </p:txBody>
      </p: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3657600" y="5715000"/>
            <a:ext cx="5181600" cy="838200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buFontTx/>
              <a:buChar char="o"/>
            </a:pP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Оборудование системами оповещения населенных пунктов </a:t>
            </a:r>
            <a:r>
              <a:rPr lang="ru-RU" sz="9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9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 (автономные приемные модули, рупорные громкоговорители и сирены, локальные пульты управления), закупка оборудования, материалов, проведение монтажных и пусконаладочных работ  муниципальной системы оповещения– </a:t>
            </a:r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1 190  тыс.рублей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457200" y="2209800"/>
            <a:ext cx="4114800" cy="14131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мероприятий ко Дню государственного флага, Дню народного единства, Дню Конституции, Дню символов Краснодарского края и др., направленных на обеспечение гармонизации межнациональных отношений, поддержание стабильной общественно-политической обстановки и профилактика этнического экстремизма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534400" cy="533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2400" y="8382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Гармонизация межнациональных отношений</a:t>
            </a:r>
          </a:p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и профилактика этнического экстремизма</a:t>
            </a:r>
          </a:p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(70 тыс.рублей)</a:t>
            </a:r>
            <a:endParaRPr kumimoji="1" lang="ru-RU" sz="16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9200" y="838200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Казачество </a:t>
            </a:r>
            <a:r>
              <a:rPr kumimoji="1" lang="ru-RU" sz="1600" b="1" dirty="0" err="1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Каневского</a:t>
            </a:r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района</a:t>
            </a:r>
          </a:p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 (116 тыс.рублей)</a:t>
            </a:r>
            <a:endParaRPr kumimoji="1" lang="ru-RU" sz="16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800600" y="2209800"/>
            <a:ext cx="4038600" cy="14131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участия  представителей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районного казачьего общества в мероприятиях, проводимых по планам общества,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Ейского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казачьего отдела Кубанского казачьего войска и Кубанского казачьего войска, проведение военно-патриотических и оздоровительных мероприятий с участием классов и групп казачьей направленности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5334000" y="1905000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609600" y="19050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172200" y="1600200"/>
            <a:ext cx="1094232" cy="304800"/>
          </a:xfrm>
          <a:prstGeom prst="downArrow">
            <a:avLst>
              <a:gd name="adj1" fmla="val 50000"/>
              <a:gd name="adj2" fmla="val 8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828800" y="1676400"/>
            <a:ext cx="1094232" cy="304800"/>
          </a:xfrm>
          <a:prstGeom prst="downArrow">
            <a:avLst>
              <a:gd name="adj1" fmla="val 50000"/>
              <a:gd name="adj2" fmla="val 8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66800" y="365760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Экономическое развитие и инновационная экономика»</a:t>
            </a:r>
          </a:p>
          <a:p>
            <a:pPr algn="ctr"/>
            <a:r>
              <a:rPr kumimoji="1"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(1 387 тыс.рублей)</a:t>
            </a:r>
            <a:endParaRPr kumimoji="1" lang="ru-RU" sz="16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4724400" y="4343400"/>
            <a:ext cx="4267200" cy="10385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Оказание информационных, консультационных услуг субъектам малого и среднего предпринимательства, организация и проведение конкурса «Лучшие предприниматели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района» - </a:t>
            </a:r>
            <a:r>
              <a:rPr kumimoji="1"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414 тыс.рублей</a:t>
            </a: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4724400" y="5410200"/>
            <a:ext cx="4267200" cy="10385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участия муниципального образования Каневской район в выставках, форумах и прочих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имиджевых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мероприятиях с целью создания узнаваемого, благоприятного для инвестирования образа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 – </a:t>
            </a:r>
            <a:r>
              <a:rPr kumimoji="1"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973 тыс.рублей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457200" y="5486400"/>
            <a:ext cx="4114800" cy="93871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и продвижение экономически и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инвестиционно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привлекательного образа муниципального образования Каневской район в 2019- 2024 годах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kumimoji="1" lang="ru-RU" sz="11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457200" y="4343400"/>
            <a:ext cx="4114800" cy="93871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поддержка субъектов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малого и среднего предпринимательства 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муниципальном образовании Каневской района 2019-2024 годы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kumimoji="1" lang="ru-RU" sz="11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1524000" y="40386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5410200" y="3962400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228600" y="2133600"/>
            <a:ext cx="8763000" cy="2783741"/>
          </a:xfrm>
          <a:prstGeom prst="round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algn="just" fontAlgn="b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районных мероприятий по празднованию государственных праздников, памятных дат и исторических событий России, Кубани и района, юбилейных дат предприятий, организаций, прославленных земляков и граждан, внесших значительных вклад в развитие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района- 470 тыс.рублей</a:t>
            </a:r>
          </a:p>
          <a:p>
            <a:pPr algn="just" fontAlgn="b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районного конкурса на звание «Лучший орган территориального общественного самоуправления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района»- 47 тыс.рублей</a:t>
            </a:r>
          </a:p>
          <a:p>
            <a:pPr algn="just" fontAlgn="b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дополнительного профессионального образования лиц, замещающих выборные муниципальные должности, муниципальных служащих, руководителей и работников муниципальных учреждений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района- 110 тыс.рублей</a:t>
            </a:r>
          </a:p>
          <a:p>
            <a:pPr algn="just" fontAlgn="t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районных отраслевых конкурсов на присвоение Почетного звания «Человек года» и «Лучший специалист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района» и «Лучший специалист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района»- 295 тыс.рублей</a:t>
            </a:r>
          </a:p>
          <a:p>
            <a:pPr algn="just" fontAlgn="b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Пенсионное обеспечение за выслугу лиц, замещавших муниципальные должности и должности муниципальной службы Краснодарского края и финансовая поддержка отдельных категорий работников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 – 7982 тыс.рублей</a:t>
            </a:r>
          </a:p>
          <a:p>
            <a:pPr algn="just" fontAlgn="t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льгот и компенсаций, установленных положением о звании «Почетный гражданин </a:t>
            </a:r>
            <a:r>
              <a:rPr lang="ru-RU" sz="105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района» - 309 тыс..рублей</a:t>
            </a:r>
          </a:p>
          <a:p>
            <a:pPr algn="just" fontAlgn="b"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Оплата  членских взносов в Ассоциацию  «Совет муниципальных образований Краснодарского края»- 109тыс.рублей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534400" cy="533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2400" y="83820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Муниципальная политика и развитие гражданского общества</a:t>
            </a:r>
          </a:p>
          <a:p>
            <a:pPr algn="ctr"/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(9 321 тыс.рублей)</a:t>
            </a:r>
            <a:endParaRPr kumimoji="1" lang="ru-RU" sz="1600" b="1" dirty="0">
              <a:solidFill>
                <a:srgbClr val="006699"/>
              </a:solidFill>
              <a:cs typeface="Arial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267200" y="5334000"/>
            <a:ext cx="4648200" cy="1038582"/>
          </a:xfrm>
          <a:prstGeom prst="round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грантов администрации муниципального образования Каневской район в виде субсидий для поддержки общественно полезных программ социально ориентированных некоммерческих организаций, действующих на территории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Каневского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района</a:t>
            </a:r>
            <a:endParaRPr kumimoji="1" lang="ru-RU" sz="11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895600" y="13716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6699"/>
                </a:solidFill>
              </a:rPr>
              <a:t>Направления расходования средств</a:t>
            </a:r>
            <a:endParaRPr lang="ru-RU" sz="1200" b="1" dirty="0">
              <a:solidFill>
                <a:srgbClr val="006699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038600" y="1752600"/>
            <a:ext cx="1094232" cy="304800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CCECFF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5181600"/>
            <a:ext cx="358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Формирование условий для духовно-нравственного развития</a:t>
            </a:r>
          </a:p>
          <a:p>
            <a:pPr algn="ctr"/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граждан  муниципального образования Каневской район</a:t>
            </a:r>
          </a:p>
          <a:p>
            <a:pPr algn="ctr"/>
            <a:r>
              <a:rPr kumimoji="1" lang="ru-RU" sz="1600" b="1" dirty="0" smtClean="0">
                <a:solidFill>
                  <a:srgbClr val="006699"/>
                </a:solidFill>
                <a:cs typeface="Arial" pitchFamily="34" charset="0"/>
              </a:rPr>
              <a:t>(1 089 тыс.рублей)</a:t>
            </a:r>
            <a:endParaRPr kumimoji="1" lang="ru-RU" sz="1600" b="1" dirty="0">
              <a:solidFill>
                <a:srgbClr val="006699"/>
              </a:solidFill>
              <a:cs typeface="Arial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3491484" y="5728716"/>
            <a:ext cx="1094232" cy="304800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CCECFF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4953000" y="49530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6699"/>
                </a:solidFill>
              </a:rPr>
              <a:t>Направления расходования средств</a:t>
            </a:r>
            <a:endParaRPr lang="ru-RU" sz="1200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04800" y="2667000"/>
            <a:ext cx="4114800" cy="3286006"/>
          </a:xfrm>
          <a:prstGeom prst="roundRect">
            <a:avLst/>
          </a:prstGeom>
          <a:solidFill>
            <a:srgbClr val="CCCC00">
              <a:alpha val="52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Обустройство искусственного освещения на автомобильной дороге  Каневская- </a:t>
            </a:r>
            <a:r>
              <a:rPr lang="ru-RU" sz="1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Стародеревянковская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  – 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641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Ремонт подъезда к х. Приютный в </a:t>
            </a:r>
            <a:r>
              <a:rPr lang="ru-RU" sz="1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Каневском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 районе (0,999 км) 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2 342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Ремонт подъезда к п. Партизанский (1,69 км) 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6843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Поддержание состояния автомобильных дорог в соответствии с нормативными требованиями 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736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Изготовление Комплексной схемы организации дорожного движения на улично-дорожную сеть  -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1 485 тыс.рублей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534400" cy="533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2400" y="838200"/>
            <a:ext cx="4419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Капитальный ремонт дорог и ремонт автомобильных дорог местного значения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Каневского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района </a:t>
            </a:r>
          </a:p>
          <a:p>
            <a:pPr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(12 047 тыс.рублей ,  в т.ч. средства краевого бюджета – 8 817 тыс.рублей)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2600" y="2057400"/>
            <a:ext cx="1094232" cy="304800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CCCC0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29200" y="914400"/>
            <a:ext cx="358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Развитие топливно-энергетического комплекса»</a:t>
            </a:r>
          </a:p>
          <a:p>
            <a:pPr lvl="0" indent="-342900" algn="ctr" fontAlgn="b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(3 986  тыс.рублей ,  в т.ч. средства краевого бюджета – 1 552 тыс.рублей)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724400" y="3200400"/>
            <a:ext cx="2590800" cy="2536865"/>
          </a:xfrm>
          <a:prstGeom prst="roundRect">
            <a:avLst/>
          </a:prstGeom>
          <a:solidFill>
            <a:srgbClr val="CCCC00">
              <a:alpha val="52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Работы по строительству объекта «Газопровод среднего давления к х. Трудовая Армения </a:t>
            </a:r>
            <a:r>
              <a:rPr lang="ru-RU" sz="1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Каневского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 района Краснодарского края» 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641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Работы по строительству объекта «Газопровод высокого давления к х. Черкасский </a:t>
            </a:r>
            <a:r>
              <a:rPr lang="ru-RU" sz="1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Каневского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 района Краснодарского края»–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1 200 тыс.рублей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724400" y="1905000"/>
            <a:ext cx="1627632" cy="1066800"/>
          </a:xfrm>
          <a:prstGeom prst="downArrow">
            <a:avLst>
              <a:gd name="adj1" fmla="val 80431"/>
              <a:gd name="adj2" fmla="val 36027"/>
            </a:avLst>
          </a:prstGeom>
          <a:solidFill>
            <a:srgbClr val="CCCC0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Газификация муниципального образования Каневской район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391400" y="1905000"/>
            <a:ext cx="1627632" cy="1066800"/>
          </a:xfrm>
          <a:prstGeom prst="downArrow">
            <a:avLst>
              <a:gd name="adj1" fmla="val 80431"/>
              <a:gd name="adj2" fmla="val 33126"/>
            </a:avLst>
          </a:prstGeom>
          <a:solidFill>
            <a:srgbClr val="CCCC0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Энергосбережение и повышение энергетической эффективности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7391400" y="3276600"/>
            <a:ext cx="1600200" cy="2448163"/>
          </a:xfrm>
          <a:prstGeom prst="roundRect">
            <a:avLst/>
          </a:prstGeom>
          <a:solidFill>
            <a:srgbClr val="CCCC00">
              <a:alpha val="52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1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Предоставление субсидии  МУП «Тепловые сети» на проведение комплекса мероприятий по ремонту объектов теплоснабжения–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641 тыс.рублей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6248400" y="21336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5257800" y="2895600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685800" y="2362200"/>
            <a:ext cx="342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1000" y="152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ОТДЕЛЬНЫХ МЕРОПРИЯТИЙ МУНИЦИПАЛЬНЫХ ПРОГРАММ 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4" descr="https://a.radikal.ru/a34/2002/67/b8181eb09a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534400" cy="53340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1600200" y="7620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Развитие сельского хозяйства</a:t>
            </a:r>
            <a:endParaRPr kumimoji="1" lang="ru-RU" sz="1600" b="1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lvl="0" algn="ctr"/>
            <a:r>
              <a:rPr kumimoji="1" lang="ru-RU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(1 387 тыс.рублей,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в т.ч. средства краевого бюджета – 1 552 тыс.рублей)</a:t>
            </a:r>
            <a:endParaRPr kumimoji="1" lang="ru-RU" sz="16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3886200" y="3276600"/>
            <a:ext cx="5105400" cy="1413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субсидий гражданам, ведущим личное подсобное хозяйство, крестьянским (фермерским) хозяйствам, индивидуальным предпринимателям, ведущим деятельность в области сельскохозяйственного производства – 12 658 тыс. рублей;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осуществление  отдельных государственных полномочий по поддержке сельскохозяйственного производства в Краснодарском крае – </a:t>
            </a:r>
            <a:r>
              <a:rPr kumimoji="1"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1 234 тыс.рублей</a:t>
            </a:r>
            <a:endParaRPr kumimoji="1" lang="ru-RU" sz="11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3886200" y="1828800"/>
            <a:ext cx="5105400" cy="4767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исследованию крупного рогатого скота в личных подсобных хозяйствах на лейкоз – </a:t>
            </a:r>
            <a:r>
              <a:rPr kumimoji="1"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25 тыс.рублей 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304800" y="1828800"/>
            <a:ext cx="3429000" cy="60016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Обеспечение эпизоотического, </a:t>
            </a:r>
            <a:r>
              <a:rPr kumimoji="1" lang="ru-RU" sz="11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ветеринарно</a:t>
            </a: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санитарного благополучия на территории муниципального образования Каневской район</a:t>
            </a: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304800" y="3352800"/>
            <a:ext cx="3429000" cy="769441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малых форм хозяйствования в агропромышленном комплексе муниципального образования Каневской район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Подпрограммы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5715000" y="1524000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Направления расходования средств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304800" y="2590800"/>
            <a:ext cx="3429000" cy="60016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Отдельные мероприятия муниципальной программы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endParaRPr kumimoji="1" lang="ru-RU" sz="11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3886200" y="2590800"/>
            <a:ext cx="5105400" cy="4767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h="101600" prst="slope"/>
          </a:sp3d>
        </p:spPr>
        <p:txBody>
          <a:bodyPr wrap="square">
            <a:spAutoFit/>
          </a:bodyPr>
          <a:lstStyle/>
          <a:p>
            <a:pPr indent="-342900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совещаний,  выставок, ярмарок, </a:t>
            </a:r>
          </a:p>
          <a:p>
            <a:pPr indent="-342900" fontAlgn="b">
              <a:spcBef>
                <a:spcPct val="0"/>
              </a:spcBef>
              <a:spcAft>
                <a:spcPct val="0"/>
              </a:spcAft>
            </a:pPr>
            <a:r>
              <a:rPr kumimoji="1" lang="ru-RU" sz="11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смотров-конкурсов и других мероприятий в АПК  – </a:t>
            </a:r>
            <a:r>
              <a:rPr kumimoji="1" lang="ru-RU" sz="11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230 тыс.рублей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НАЦИОНАЛЬНЫХ ПРОЕКТОВ НА ТЕРРИТОРИИ МУНИЦИПАЛЬНОГО ОБРАЗОВАНИЯ КАНЕВСКОЙ РАЙОН </a:t>
            </a:r>
          </a:p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4800600"/>
            <a:ext cx="259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Национальные проекты стратегического развития страны реализуются на основании Указа Президента Российской Федерации от 7 мая 2018 г. № 204 «О национальных целях и стратегических задачах развития Российской Федерации на период до 2024 года»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16200000">
            <a:off x="152400" y="1600200"/>
            <a:ext cx="3200400" cy="2743200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12 национальных проектов страны реализуются по следующим направлениям: «Здравоохранение», «Образование», «Демография», «Культура», «Безопасные и качественные автомобильные дороги», «Жильё и городская среда», «Экология», «Наука», «Малое и среднее предпринимательство и поддержка индивидуальной предпринимательской инициативы», «Цифровая экономика», «Производительность труда и поддержка занятости», «Международная кооперация и экспорт».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 rot="5400000">
            <a:off x="5676900" y="-876300"/>
            <a:ext cx="533400" cy="5029200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Муниципальное образование Каневской район участвует в реализации двух национальных проектов: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2514600" y="762000"/>
            <a:ext cx="1676400" cy="533399"/>
          </a:xfrm>
          <a:prstGeom prst="curved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29000" y="2666999"/>
          <a:ext cx="5562600" cy="34997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35511"/>
                <a:gridCol w="852928"/>
                <a:gridCol w="710773"/>
                <a:gridCol w="663388"/>
              </a:tblGrid>
              <a:tr h="820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наименование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утвержденные бюджетные назначения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исполнено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% исполнения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1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ВСЕГО ПО НАЦИОНАЛЬНЫМ ПРОЕКТАМ РОССИЙСКОЙ ФЕДЕРАЦИИ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27 496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27 496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Национальный проект РФ "ОБРАЗОВАНИЕ"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24 225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24 225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Федеральный проект «Современная школа»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24 225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24 225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8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Обновление материально-технической базы для формирования у обучающихся современных технологических и гуманитарных навыков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24 225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24 225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Национальный проект РФ "ДЕМОГРАФИЯ"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3 271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3 271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Федеральный проект «Спорт - норма жизни»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3 271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3 271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Оснащение объектов спортивной инфраструктуры спортивно-технологическим оборудованием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3 271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3 271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4419600" y="1981200"/>
            <a:ext cx="2819400" cy="6096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ИСПОЛНЕНИЕ В 2019 ГОДУ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РЕАЛИЗАЦИЯ НАЦИОНАЛЬНЫХ ПРОЕКТОВ НА ТЕРРИТОРИИ МУНИЦИПАЛЬНОГО ОБРАЗОВАНИЯ КАНЕВСКОЙ РАЙОН </a:t>
            </a:r>
          </a:p>
          <a:p>
            <a:pPr algn="ctr" fontAlgn="b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 2019 ГОДУ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kachugsocial.my1.ru/blagotvor/demografija-logot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905000"/>
            <a:ext cx="1866787" cy="1243310"/>
          </a:xfrm>
          <a:prstGeom prst="rect">
            <a:avLst/>
          </a:prstGeom>
          <a:noFill/>
        </p:spPr>
      </p:pic>
      <p:pic>
        <p:nvPicPr>
          <p:cNvPr id="1028" name="Picture 4" descr="http://filippok-20.dou.tomsk.ru/wp-content/uploads/2019/12/38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2311700" cy="1386117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4724400" y="2895600"/>
            <a:ext cx="4114800" cy="20090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Федеральный проект «Спорт – норма жизни»</a:t>
            </a:r>
          </a:p>
          <a:p>
            <a:pPr algn="ctr"/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открыта малая спортивная площадка с комплексом уличных тренажеров на центральном стадионе «Олимп», которая позволит централизованно и более качественно проводить подготовку и тестирование ГТО всех слоев населения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1000" y="2895600"/>
            <a:ext cx="4267200" cy="20090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Федеральный проект «Современная школа» </a:t>
            </a:r>
          </a:p>
          <a:p>
            <a:pPr algn="ctr"/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открыты центры образования цифрового и гуманитарного профилей «Точка роста» в четырех школах  - № 2, 4, 6, 44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приобретено оборудование профильных кабинетов в школах № 1, 5, 11 и лицее. </a:t>
            </a:r>
          </a:p>
          <a:p>
            <a:pPr>
              <a:buFont typeface="Wingdings" pitchFamily="2" charset="2"/>
              <a:buChar char="§"/>
            </a:pP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19200" y="11430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РЕЗУЛЬТАТЫ РЕАЛИЗАЦИИ</a:t>
            </a:r>
          </a:p>
          <a:p>
            <a:pPr algn="ctr" fontAlgn="b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 НАЦИОНАЛЬНЫХ ПРОЕКТОВ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rot="5400000">
            <a:off x="6352032" y="1267968"/>
            <a:ext cx="813816" cy="868680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6200000" flipH="1">
            <a:off x="2057400" y="1295400"/>
            <a:ext cx="838200" cy="838200"/>
          </a:xfrm>
          <a:prstGeom prst="bentArrow">
            <a:avLst>
              <a:gd name="adj1" fmla="val 25000"/>
              <a:gd name="adj2" fmla="val 22578"/>
              <a:gd name="adj3" fmla="val 25000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850"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Расходы по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непрограммным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направлениям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деятельности</a:t>
            </a:r>
            <a:endParaRPr lang="en-US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" name="Group 2087"/>
          <p:cNvGraphicFramePr>
            <a:graphicFrameLocks noGrp="1"/>
          </p:cNvGraphicFramePr>
          <p:nvPr>
            <p:ph sz="half" idx="4294967295"/>
          </p:nvPr>
        </p:nvGraphicFramePr>
        <p:xfrm>
          <a:off x="7467600" y="1066800"/>
          <a:ext cx="1371600" cy="25146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82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тыс.рублей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" y="1371600"/>
          <a:ext cx="8839202" cy="488982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334001"/>
                <a:gridCol w="838200"/>
                <a:gridCol w="838200"/>
                <a:gridCol w="828135"/>
                <a:gridCol w="1000666"/>
              </a:tblGrid>
              <a:tr h="457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Наименование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Уточненный бюджет на 2019 год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Кассовое исполнение за 2019 год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Процент исполнения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Удельный вес в общем объеме расходов бюджета, %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9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Обеспечение деятельности органов местного самоуправления  (в том числе и на исполнение отдельных государственных </a:t>
                      </a:r>
                      <a:r>
                        <a:rPr lang="ru-RU" sz="1100" u="none" strike="noStrike" dirty="0" smtClean="0"/>
                        <a:t>полномочий), </a:t>
                      </a:r>
                      <a:r>
                        <a:rPr lang="ru-RU" sz="1100" u="none" strike="noStrike" dirty="0"/>
                        <a:t>казенных учреждений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164 085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153 993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93,8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7,4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54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Резервный фонд муниципального образования Каневской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500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096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Расходы, связанные с удовлетворением исковых требований к муниципальному образованию Каневской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527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527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100,0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00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Мероприятия по содержанию и обслуживанию </a:t>
                      </a:r>
                      <a:r>
                        <a:rPr lang="ru-RU" sz="1100" u="none" strike="noStrike" dirty="0" smtClean="0"/>
                        <a:t>казны муниципального образования Каневской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850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526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61,9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51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Мероприятия по землеустройству и землепользованию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800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537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67,1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Возмещение (субсидирование) затрат юридическим лицам по подготовке чертежей градостроительных планов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917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912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99,5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9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Мероприятия по организации исполнения бюджета муниципального образования Каневской район в соответствии с действующим законодательством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1 988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1 897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95,4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0,1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9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20,0</a:t>
                      </a:r>
                      <a:endParaRPr lang="ru-RU" sz="1100" b="1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98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Иные межбюджетные трансферты на осуществление полномочий муниципального образования Каневской район по решению вопросов местного значения  в области архитектуры и градостроительства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620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620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100,0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Организационное и материально-техническое обеспечение подготовки и проведения муниципальных выборов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350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350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100,0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0,0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72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Мероприятия по изъятию земельного участка и объектов недвижимого имущества для муниципальных нужд в целях переселения граждан из аварийного многоквартирного дома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4 327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3 824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88,4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0,2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35 985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35 985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100,0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1,7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01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Всего непрограммные расходы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210 959</a:t>
                      </a:r>
                      <a:endParaRPr lang="ru-RU" sz="11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199 173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94,4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9,5 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нутый угол 10"/>
          <p:cNvSpPr/>
          <p:nvPr/>
        </p:nvSpPr>
        <p:spPr>
          <a:xfrm>
            <a:off x="4800600" y="1371600"/>
            <a:ext cx="4114800" cy="1080000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Публичные слушания по годовому отчету об исполнении бюджета муниципального образования Каневской район за 2019 год назначены на 2 июня 2020 года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Загнутый угол 12"/>
          <p:cNvSpPr>
            <a:spLocks/>
          </p:cNvSpPr>
          <p:nvPr/>
        </p:nvSpPr>
        <p:spPr>
          <a:xfrm rot="5400000">
            <a:off x="1720600" y="-120400"/>
            <a:ext cx="1080000" cy="4064000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Публичные слушания по проекту бюджета муниципального образования Каневской район на 2019 год и плановый период 2020 и 2021 годов проведены  4 декабря 2018 года 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 rot="5400000">
            <a:off x="2057400" y="762000"/>
            <a:ext cx="533400" cy="4038600"/>
          </a:xfrm>
          <a:prstGeom prst="homePlate">
            <a:avLst>
              <a:gd name="adj" fmla="val 318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Итоги реализации бюджетной и налоговой политики</a:t>
            </a:r>
          </a:p>
          <a:p>
            <a:pPr algn="ctr"/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3124200"/>
            <a:ext cx="41148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Увеличение наполняемости доходной части районного бюджета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работы по укреплению налоговой и бюджетной дисциплины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Повышение эффективности использования муниципального имущества и земельных ресурсов и дальнейшее их использование в качестве объектов аренды, продажи или вложения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Стимулирование экономического роста, поддержка инвестиционной деятельности, повышение предпринимательской активности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Своевременное и полное финансирование бюджетных расходов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населения доступными и качественными муниципальными услугами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Повышение открытости (прозрачности) бюджетного процесса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 rot="5400000">
            <a:off x="6591300" y="723900"/>
            <a:ext cx="533400" cy="4114800"/>
          </a:xfrm>
          <a:prstGeom prst="homePlate">
            <a:avLst>
              <a:gd name="adj" fmla="val 318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исполнения бюджета в 2019 году</a:t>
            </a:r>
          </a:p>
          <a:p>
            <a:pPr algn="ctr"/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76800" y="3124200"/>
            <a:ext cx="41148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Повышение оплаты труда работников в сфере образования и культуры в соответствии с указами Президента Российской Федерации и принятыми «дорожными» картами по развитию отраслей социальной сферы с учетом достижения целевых показателей повышения оплаты труда работников бюджетной сферы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Индексация с 1 января 2019 года фондов оплаты труда категорий работников бюджетной сферы, которые не попадают под действие указов Президента Российской Федерации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Достижение максимального экономического эффекта в ходе закупок товаров, работ, услуг для обеспечения муниципальных нужд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просроченной кредиторской задолженности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муниципального долга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1524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Бюджет муниципального образования Каневской район на 2019 год утвержден решением Совета муниципального образования Каневской район от 25 декабря </a:t>
            </a:r>
            <a:r>
              <a:rPr lang="ru-RU" sz="1600" dirty="0" smtClean="0">
                <a:ln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2018</a:t>
            </a:r>
            <a:r>
              <a:rPr lang="ru-RU" sz="16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года № 290 «О бюджете муниципального образования Каневской район </a:t>
            </a:r>
          </a:p>
          <a:p>
            <a:pPr algn="ctr"/>
            <a:r>
              <a:rPr lang="ru-RU" sz="16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         на 2019 год и плановый             период 2020 и 2021 годов»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28600" y="304800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БЮДЖЕТНЫЕ ИНВЕСТИЦИИ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В ОБЪЕКТЫ МУНИЦИПАЛЬНОЙ СОБСТВЕННОСТИ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00400" y="838200"/>
            <a:ext cx="5257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Весь объем бюджетных инвестиций осуществлен в рамках реализации муниципальных программ муниципального образования Каневской район</a:t>
            </a:r>
            <a:r>
              <a:rPr lang="ru-RU" sz="1400" dirty="0" smtClean="0">
                <a:ea typeface="Times New Roman" pitchFamily="18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4800" y="9906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76400" y="22860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148 787 тыс.рублей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5800" y="1524000"/>
            <a:ext cx="194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Развитие образования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5800" y="1828800"/>
            <a:ext cx="2050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Дети </a:t>
            </a:r>
            <a:r>
              <a:rPr lang="ru-RU" sz="1400" dirty="0" err="1" smtClean="0"/>
              <a:t>Каневского</a:t>
            </a:r>
            <a:r>
              <a:rPr lang="ru-RU" sz="1400" dirty="0" smtClean="0"/>
              <a:t> района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95800" y="2438400"/>
            <a:ext cx="411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Развитие топливно-энергетического комплекса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5800" y="2133600"/>
            <a:ext cx="41447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Развитие физической культуры и спорта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27432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Капитальный ремонт дорог и ремонт автомобильных дорог местного значения  </a:t>
            </a:r>
            <a:r>
              <a:rPr lang="ru-RU" sz="1400" dirty="0" err="1" smtClean="0"/>
              <a:t>Каневского</a:t>
            </a:r>
            <a:r>
              <a:rPr lang="ru-RU" sz="1400" dirty="0" smtClean="0"/>
              <a:t> района</a:t>
            </a:r>
            <a:endParaRPr lang="ru-RU" sz="14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191000" y="1600200"/>
            <a:ext cx="180000" cy="180000"/>
          </a:xfrm>
          <a:prstGeom prst="flowChartProcess">
            <a:avLst/>
          </a:prstGeom>
          <a:solidFill>
            <a:srgbClr val="68431A">
              <a:alpha val="65098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191000" y="1905000"/>
            <a:ext cx="180000" cy="180000"/>
          </a:xfrm>
          <a:prstGeom prst="flowChartProcess">
            <a:avLst/>
          </a:prstGeom>
          <a:solidFill>
            <a:schemeClr val="accent2">
              <a:lumMod val="75000"/>
              <a:alpha val="7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191000" y="2209800"/>
            <a:ext cx="180000" cy="180000"/>
          </a:xfrm>
          <a:prstGeom prst="flowChartProcess">
            <a:avLst/>
          </a:prstGeom>
          <a:solidFill>
            <a:schemeClr val="accent5">
              <a:lumMod val="75000"/>
              <a:alpha val="7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191000" y="2514600"/>
            <a:ext cx="180000" cy="180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191000" y="2819400"/>
            <a:ext cx="180000" cy="1800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04800" y="3352800"/>
          <a:ext cx="8610600" cy="3352800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2078421"/>
                <a:gridCol w="4220073"/>
                <a:gridCol w="797278"/>
                <a:gridCol w="797278"/>
                <a:gridCol w="717550"/>
              </a:tblGrid>
              <a:tr h="4446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Наименование муниципальной программы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/>
                        <a:t>наименование объекта (мероприятия)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/>
                        <a:t>Уточненный бюджет на 2019 год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/>
                        <a:t>Кассовое исполнение за 2019 год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Процент исполнения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444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Капитальный ремонт дорог и ремонт автомобильных дорог местного значения  </a:t>
                      </a:r>
                      <a:r>
                        <a:rPr lang="ru-RU" sz="1100" u="none" strike="noStrike" dirty="0" err="1"/>
                        <a:t>Каневского</a:t>
                      </a:r>
                      <a:r>
                        <a:rPr lang="ru-RU" sz="1100" u="none" strike="noStrike" dirty="0"/>
                        <a:t> района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Электроустановки на участке автомобильной дороги Каневская- Стародеревянковская в Каневском районе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48,3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48,3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44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Дети Каневского района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Предоставление жилых помещений детям-сиротам и детям, оставшимся без попечения родителей, и лицам из их числа по договорам найма специализированных жилых помещений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36 870,60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36 870,50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27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Развитие топливно-энергетического комплекса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Выполнение строительно-монтажных работ по объекту «Газопровод среднего давления к х. Трудовая Армения Каневского района Краснодарского края»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2 106,30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1 669,10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79,2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2964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Развитие образования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Реконструкция МБОУ СОШ № 2 с увеличением вместимости и выделением блока начального образования на 400 мест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100 000,00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100 000,00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32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Развитие физической культуры и спорта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Приобретение в муниципальную собственность объекта недвижимости (котельной с действующей системой инженерно-технического обеспечения), расположенного по адресу: Краснодарский край, Каневской район, ст. </a:t>
                      </a:r>
                      <a:r>
                        <a:rPr lang="ru-RU" sz="1100" u="none" strike="noStrike" dirty="0" err="1"/>
                        <a:t>Стародеревянковская</a:t>
                      </a:r>
                      <a:r>
                        <a:rPr lang="ru-RU" sz="1100" u="none" strike="noStrike" dirty="0"/>
                        <a:t>, ул. Мира, 66 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10 199,50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10 199,50</a:t>
                      </a:r>
                      <a:endParaRPr lang="ru-RU" sz="11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3600" y="1714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МЕЖБЮДЖЕТНЫЕ ОТНОШЕНИЯ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533400"/>
            <a:ext cx="855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Arial" pitchFamily="34" charset="0"/>
              </a:rPr>
              <a:t>	Взаимоотношения между органами государственной власти Краснодарского края и органами местного самоуправления муниципального образования Каневской район по вопросам межбюджетных отношений, регулируются краевыми законами и иными нормативными правовыми актами Краснодарского края, устанавливающими порядок и условия предоставления межбюджетных трансфертов из краевого бюджета.</a:t>
            </a:r>
            <a:endParaRPr lang="ru-RU" sz="1100" dirty="0">
              <a:solidFill>
                <a:schemeClr val="tx2">
                  <a:lumMod val="1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384800" y="2743200"/>
            <a:ext cx="3149600" cy="57378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РАЙОННЫЙ БЮДЖЕТ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4800" y="1371600"/>
            <a:ext cx="28448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КРАЕВОЙ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БЮДЖЕТ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16200000">
            <a:off x="1543050" y="660400"/>
            <a:ext cx="571500" cy="3251200"/>
          </a:xfrm>
          <a:prstGeom prst="wedgeRoundRectCallout">
            <a:avLst>
              <a:gd name="adj1" fmla="val -181160"/>
              <a:gd name="adj2" fmla="val 10529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дотации – 232 470 </a:t>
            </a:r>
            <a:r>
              <a:rPr lang="ru-RU" sz="11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</a:t>
            </a:r>
            <a:endParaRPr lang="ru-RU" sz="11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субсидии – 183 229 </a:t>
            </a:r>
            <a:r>
              <a:rPr lang="ru-RU" sz="11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</a:t>
            </a:r>
            <a:endParaRPr lang="ru-RU" sz="11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субвенции  - 982 870 </a:t>
            </a:r>
            <a:r>
              <a:rPr lang="ru-RU" sz="11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03200" y="4000500"/>
            <a:ext cx="4064000" cy="45948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БЮДЖЕТЫ ПОСЕЛЕНИЙ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791200" y="3429000"/>
            <a:ext cx="2743200" cy="459486"/>
          </a:xfrm>
          <a:prstGeom prst="wedgeRoundRectCallout">
            <a:avLst>
              <a:gd name="adj1" fmla="val -100729"/>
              <a:gd name="adj2" fmla="val 11279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Дотации – 35 985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Иные МБТ – 620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04800" y="3429000"/>
            <a:ext cx="3454400" cy="459486"/>
          </a:xfrm>
          <a:prstGeom prst="wedgeRoundRectCallout">
            <a:avLst>
              <a:gd name="adj1" fmla="val 92242"/>
              <a:gd name="adj2" fmla="val -5430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иные МБТ – 739 тыс.рублей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1295400"/>
            <a:ext cx="5283200" cy="1465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 Законом Краснодарского края от 20.12.2017 № 3722-КЗ «О краевом бюджете на 2019 год и на плановый период 2020 и 2021 годов» из краевого бюджета в бюджет муниципального образования Каневской район в 2019 году поступило в виде дотаций, субсидий, субвенций и иных межбюджетных трансфертов 1 398 024 тыс.рублей. Исполнение по расходам за счет средств, переданных из краевого бюджета, составило 99,9%. Неиспользованные остатки средств краевого бюджета по состоянию на 01.01.2020  подлежат возврату в краевой бюджет.</a:t>
            </a:r>
            <a:endParaRPr lang="ru-RU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04800" y="4514850"/>
          <a:ext cx="8432800" cy="2018824"/>
        </p:xfrm>
        <a:graphic>
          <a:graphicData uri="http://schemas.openxmlformats.org/drawingml/2006/table">
            <a:tbl>
              <a:tblPr/>
              <a:tblGrid>
                <a:gridCol w="8432800"/>
              </a:tblGrid>
              <a:tr h="2018824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Предоставление межбюджетных трансфертов из бюджета муниципального образования Каневской район регулируется Положением о бюджетном процессе в  муниципальном образовании Каневской район и иными нормативными правовыми актами, устанавливающими порядок и условия предоставления межбюджетных трансфертов из районного бюджета .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В 2019 году на основе прозрачной, объективной и стимулирующей наращивание налоговых и неналоговых доходов методики распределения дотаций из районного бюджета бюджетам поселений предоставлены дотации выравнивание бюджетной обеспеченности поселений, дотации на поддержку мер по обеспечению сбалансированности бюджетов и иные межбюджетные трансферты на осуществление полномочий муниципального образования Каневской район по решению вопросов местного значения  в области архитектуры и градостроительства.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Кроме того, бюджетам поселений в 2019 году предоставлены бюджетные кредиты в сумме 17 191 тыс. рублей со сроком возврата в 2019 году и возвращены кредиты, предоставленные</a:t>
                      </a:r>
                      <a:r>
                        <a:rPr kumimoji="0" lang="ru-RU" sz="1100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бюджетам поселений в 2018 году в сумме 4 417 тыс.рублей.</a:t>
                      </a:r>
                      <a:endParaRPr kumimoji="0" lang="ru-RU" sz="1100" kern="12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Из бюджетов поселений в соответствии с заключенными соглашениями,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районный бюджет поступили иные межбюджетные трансферты на осуществление части полномочий по решению вопросов местного значения</a:t>
                      </a:r>
                      <a:endParaRPr lang="ru-RU" sz="11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94" name="Group 102"/>
          <p:cNvGraphicFramePr>
            <a:graphicFrameLocks noGrp="1"/>
          </p:cNvGraphicFramePr>
          <p:nvPr>
            <p:ph sz="quarter" idx="4"/>
          </p:nvPr>
        </p:nvGraphicFramePr>
        <p:xfrm>
          <a:off x="1828800" y="1371600"/>
          <a:ext cx="6096000" cy="2362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55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 муниципального долга за 2014-2019 годы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" name="Rectangle 93"/>
          <p:cNvSpPr>
            <a:spLocks noChangeArrowheads="1"/>
          </p:cNvSpPr>
          <p:nvPr/>
        </p:nvSpPr>
        <p:spPr bwMode="auto">
          <a:xfrm>
            <a:off x="381000" y="914400"/>
            <a:ext cx="8534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Объем муниципального внутреннего долга муниципального образования Каневской район на 1 января 2020 года составил   0,0 тыс. рублей</a:t>
            </a:r>
            <a:endParaRPr lang="ru-RU" sz="12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МУНИЦИПАЛЬНЫЙ ДОЛГ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2" name="Chart 3"/>
          <p:cNvGraphicFramePr>
            <a:graphicFrameLocks/>
          </p:cNvGraphicFramePr>
          <p:nvPr/>
        </p:nvGraphicFramePr>
        <p:xfrm>
          <a:off x="381000" y="1828800"/>
          <a:ext cx="8458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2"/>
          <p:cNvGraphicFramePr>
            <a:graphicFrameLocks/>
          </p:cNvGraphicFramePr>
          <p:nvPr/>
        </p:nvGraphicFramePr>
        <p:xfrm>
          <a:off x="1219200" y="1600200"/>
          <a:ext cx="7391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2"/>
          <p:cNvGraphicFramePr>
            <a:graphicFrameLocks/>
          </p:cNvGraphicFramePr>
          <p:nvPr/>
        </p:nvGraphicFramePr>
        <p:xfrm>
          <a:off x="990600" y="1752600"/>
          <a:ext cx="762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28600" y="5791200"/>
            <a:ext cx="8534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Политика муниципального образования Каневской район в области управления муниципальным долгом направлена на обеспечение сбалансированного исполнения местного бюджета, что позволило осуществлять все платежи в срок, в полном объеме и обеспечить отсутствие  муниципального долга уже в течение 2-х лет. </a:t>
            </a:r>
            <a:endParaRPr lang="ru-RU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7600" y="171450"/>
            <a:ext cx="680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ПОВЫШЕНИЕ КАЧЕСТВА УПРАВЛЕНИЯ ФИНАНСАМИ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06400" y="514350"/>
          <a:ext cx="8432800" cy="6016322"/>
        </p:xfrm>
        <a:graphic>
          <a:graphicData uri="http://schemas.openxmlformats.org/drawingml/2006/table">
            <a:tbl>
              <a:tblPr/>
              <a:tblGrid>
                <a:gridCol w="1930400"/>
                <a:gridCol w="6502400"/>
              </a:tblGrid>
              <a:tr h="1009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Мониторинг качества финансового менеджмента главных распорядителей бюджетных средств</a:t>
                      </a:r>
                    </a:p>
                  </a:txBody>
                  <a:tcPr marL="3600" marR="3600" marT="2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       Для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создания стимулов к повышению качества финансового менеджмента главных распорядителей средств районного бюджета, главных администраторов доходов (источников финансирования дефицита)районного бюджета в муниципальном образовании Каневской район в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году, как и ранее, проводился мониторинг качества финансового менеджмента. Средняя оценка участников по итогам годового мониторинга за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 составила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74,9 баллов.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В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2020 году проводится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мониторинг качества финансового менеджмента по итогам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года.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82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Повышение прозрачности (открытости) бюджетного процесса</a:t>
                      </a:r>
                    </a:p>
                  </a:txBody>
                  <a:tcPr marL="3600" marR="3600" marT="2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       </a:t>
                      </a:r>
                    </a:p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В 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году продолжалась работа по повышению открытости деятельности органов местного самоуправления муниципального образования муниципального образования Каневской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район,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обеспечению прозрачности районного бюджета: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 1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. Проведены публичные слушания: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5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buFont typeface="Wingdings" pitchFamily="2" charset="2"/>
                        <a:buChar char="q"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06.05.2019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по отчёту об исполнении бюджета муниципального образования Каневской район за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 (Решение Совета муниципального образования Каневской район  от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24.04.2019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№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331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«О проведении публичных слушаний по проекту решения Совета  муниципального образования Каневской район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исполнении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бюджета муниципального образования Каневской район за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год»);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buFont typeface="Wingdings" pitchFamily="2" charset="2"/>
                        <a:buChar char="q"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10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.12.2019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по проекту  бюджета муниципального образования Каневской район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 и на плановый период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годов (Постановление администрации муниципального образования Каневской район от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18.11.2019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№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2023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«О проведении публичных слушаний по проекту бюджета муниципального образования Каневской район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 и на плановый период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годов»);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   2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. Ежемесячно размещалась информация на официальном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Интернет- портале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администрации муниципального образования  Каневской район об исполнении местного бюджета;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9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   3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. На регулярной основе формировались и размещались на официальном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Интернет- портале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администрации муниципального образования  Каневской район данные о районном бюджете в формате «бюджет для граждан» к проектам решений  Совета  муниципального образования Каневской район: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buFont typeface="Wingdings" pitchFamily="2" charset="2"/>
                        <a:buChar char="q"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«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Об исполнении бюджета муниципального образования Каневской район за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год»;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buFont typeface="Wingdings" pitchFamily="2" charset="2"/>
                        <a:buChar char="q"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«О бюджете муниципального образования Каневской район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 и на плановый период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</a:rPr>
                        <a:t>годов».</a:t>
                      </a:r>
                    </a:p>
                  </a:txBody>
                  <a:tcPr marL="3600" marR="3600" marT="2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4800" y="342900"/>
          <a:ext cx="8534400" cy="2473218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2235200"/>
                <a:gridCol w="6299200"/>
              </a:tblGrid>
              <a:tr h="1510929">
                <a:tc>
                  <a:txBody>
                    <a:bodyPr/>
                    <a:lstStyle/>
                    <a:p>
                      <a:pPr marL="0" algn="just" rtl="0" eaLnBrk="1" fontAlgn="t" latinLnBrk="0" hangingPunct="1"/>
                      <a:r>
                        <a:rPr kumimoji="0" lang="ru-RU" sz="1200" b="0" i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Результат публичных слушаний</a:t>
                      </a:r>
                    </a:p>
                  </a:txBody>
                  <a:tcPr marL="144000" marR="3856" marT="2169" marB="0" anchor="ctr"/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/>
                      <a:r>
                        <a:rPr kumimoji="0" lang="ru-RU" sz="1200" b="0" i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По результатам проведения публичных слушаний составляется протокол, на основании которого комиссия по проведению публичных слушаний готовит заключение о результатах проведённых публичных слушаний, содержащее предложения по форме и существу принимаемых мер по замечаниям и предложениям участников слушаний, в том числе отклоняемых.Заключение о результатах публичных слушаний размещается в средствах массовой информации и на официальном </a:t>
                      </a:r>
                      <a:r>
                        <a:rPr kumimoji="0" lang="ru-RU" sz="1200" b="0" i="0" u="none" strike="noStrike" kern="12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Интернет-портале</a:t>
                      </a:r>
                      <a:r>
                        <a:rPr kumimoji="0" lang="ru-RU" sz="1200" b="0" i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 администрации муниципального образования Каневской район  </a:t>
                      </a:r>
                      <a:r>
                        <a:rPr kumimoji="0" lang="ru-RU" sz="1200" b="0" i="0" u="none" strike="noStrike" kern="12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www.kanevskadm.ru</a:t>
                      </a:r>
                      <a:endParaRPr kumimoji="0" lang="ru-RU" sz="1200" b="0" i="0" u="none" strike="noStrike" kern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44000" marR="3856" marT="2169" marB="0"/>
                </a:tc>
              </a:tr>
              <a:tr h="96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Где можно получить дополнительную информацию о публичных слушаниях по отчёту об исполнении местного бюджета? </a:t>
                      </a:r>
                      <a:endParaRPr lang="ru-RU" sz="11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3856" marT="216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Финансовое управление администрации муниципального образования Каневской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</a:p>
                    <a:p>
                      <a:pPr algn="l" fontAlgn="t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тел. 86164-71517</a:t>
                      </a:r>
                      <a:endParaRPr lang="ru-RU" sz="11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3856" marT="2169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905000" y="3276600"/>
          <a:ext cx="5604933" cy="418624"/>
        </p:xfrm>
        <a:graphic>
          <a:graphicData uri="http://schemas.openxmlformats.org/drawingml/2006/table">
            <a:tbl>
              <a:tblPr/>
              <a:tblGrid>
                <a:gridCol w="5604933"/>
              </a:tblGrid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КОНТАКТНАЯ ИНФОРМАЦИЯ ФИНАНСОВОГО УПРАВЛЕНИЯ АДМИНИСТРАЦИИ МУНИЦИПАЛЬНОГО ОБРАЗОВАНИЯ КАНЕВСКОЙ РАЙОН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57200" y="38862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Адрес электронной почты: fu25@list.ru 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Контактный телефон: 86164- 71150 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86164- 71517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График работы финансового управления 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администрации муниципального образования Каневской район:</a:t>
            </a:r>
          </a:p>
          <a:p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Понедельник – пятница с 8-00 до 17-00 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Перерыв с 12-00 до 13-00 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Выходной –  суббота, воскресенье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3000" y="152400"/>
            <a:ext cx="716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Отчет об исполнении районного бюджета включает следующие данные: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Исполнение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айонного бюджета по доходам;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Исполнение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районного бюджета по расходам;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Источники финансирования дефицита бюджета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295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ОСНОВНЫЕ ПАРАМЕТРЫ БЮДЖЕТА муниципального образования Каневской район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905000"/>
          <a:ext cx="4190998" cy="1828802"/>
        </p:xfrm>
        <a:graphic>
          <a:graphicData uri="http://schemas.openxmlformats.org/drawingml/2006/table">
            <a:tbl>
              <a:tblPr/>
              <a:tblGrid>
                <a:gridCol w="1219200"/>
                <a:gridCol w="685800"/>
                <a:gridCol w="685800"/>
                <a:gridCol w="568568"/>
                <a:gridCol w="451338"/>
                <a:gridCol w="580292"/>
              </a:tblGrid>
              <a:tr h="4534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2018 год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Утверждено на 2019 год*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2019 год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Динамика       к 2018 году, % 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Доходы всего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1 961 598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2 129 305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2 146 669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  Налоговые и неналоговые доходы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603 120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718 324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747 906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124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  Безвозмездные поступления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1 358 479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1 410 981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1 398 763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Расходы всего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1 942 581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2 113 922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2 085 859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+19 018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+15 383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+60 810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95800" y="1219200"/>
            <a:ext cx="441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ИЗМЕНЕНИЕ</a:t>
            </a:r>
          </a:p>
          <a:p>
            <a:pPr algn="ctr" font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основных характеристик бюджета относительно первоначальных показателей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8200" y="1905000"/>
          <a:ext cx="4267200" cy="1840232"/>
        </p:xfrm>
        <a:graphic>
          <a:graphicData uri="http://schemas.openxmlformats.org/drawingml/2006/table">
            <a:tbl>
              <a:tblPr/>
              <a:tblGrid>
                <a:gridCol w="1306286"/>
                <a:gridCol w="783771"/>
                <a:gridCol w="870857"/>
                <a:gridCol w="696686"/>
                <a:gridCol w="609600"/>
              </a:tblGrid>
              <a:tr h="2357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Решение № 290 в редакции от: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Решение в окончательной редакции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25.12.2018                № 290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25.12.2019                № 374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+/-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Доходы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1 695 251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2 129 305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+434 053,9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125,6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  Налоговые и неналоговые доходы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573 600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718 324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+144 724,0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125,2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  Безвозмездные поступления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1 121 651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1 410 981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+289 329,9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125,8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Расходы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1 757 827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2 113 922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+356 095,8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120,3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-62575,4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+15 382,7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8600" y="37338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ИСТОЧНИКИ ФИНАНСИРОВАНИЯ БЮДЖЕТА муниципального образования Каневской район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48200" y="37338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БЕЗВОЗМЕЗДНЫЕ ПОСТУПЛЕНИЯ</a:t>
            </a:r>
          </a:p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 от других уровней бюджета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4800" y="4191000"/>
          <a:ext cx="4191001" cy="1847584"/>
        </p:xfrm>
        <a:graphic>
          <a:graphicData uri="http://schemas.openxmlformats.org/drawingml/2006/table">
            <a:tbl>
              <a:tblPr/>
              <a:tblGrid>
                <a:gridCol w="1985210"/>
                <a:gridCol w="808790"/>
                <a:gridCol w="735264"/>
                <a:gridCol w="661737"/>
              </a:tblGrid>
              <a:tr h="274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Утверждено на 2019 год*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2019 год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  </a:t>
                      </a:r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-15 383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-60 810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Бюджетные кредиты от других бюджетов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Бюджетные кредиты , предоставленные другим бюджетам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-13 000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-12 774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Продажа акций , находящихся в  муниципальной собственности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изменение остатков средств бюджета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-2 383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-48 036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72001" y="4191000"/>
          <a:ext cx="4267200" cy="1828800"/>
        </p:xfrm>
        <a:graphic>
          <a:graphicData uri="http://schemas.openxmlformats.org/drawingml/2006/table">
            <a:tbl>
              <a:tblPr/>
              <a:tblGrid>
                <a:gridCol w="1648690"/>
                <a:gridCol w="637309"/>
                <a:gridCol w="609600"/>
                <a:gridCol w="595746"/>
                <a:gridCol w="775855"/>
              </a:tblGrid>
              <a:tr h="302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Утверждено на 2019 год*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2019 год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Динамика       к 2018 году, %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1 410 981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1 398 763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в том числе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232 470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232 470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183 636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183 229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994 712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982 870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739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739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Иные безвозмездные поступления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-575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-545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х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х</a:t>
                      </a:r>
                      <a:endParaRPr lang="ru-RU" sz="9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04800" y="6019800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* Здесь и далее - по доходам, расходам, дефициту бюджета, источникам финансирования дефицита бюджета - показатели, утвержденные Решением Совета муниципального образования Каневской район от 25.12.2018 года № 290 "О бюджете муниципального образования Каневской район на 2019 год и плановый период 2020 и 2021 годов" (в редакции от 25.12.2019) </a:t>
            </a:r>
            <a:endParaRPr lang="ru-RU" sz="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49" name="Group 841"/>
          <p:cNvGraphicFramePr>
            <a:graphicFrameLocks noGrp="1"/>
          </p:cNvGraphicFramePr>
          <p:nvPr>
            <p:ph sz="quarter" idx="1"/>
          </p:nvPr>
        </p:nvGraphicFramePr>
        <p:xfrm>
          <a:off x="304800" y="57150"/>
          <a:ext cx="8229600" cy="2362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71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ИСПОЛНЕНИЕ БЮДЖЕТА МУНИЦИПАЛЬНОГО ОБРАЗОВАНИЯ КАНЕВСКОЙ РАЙОН ПО ДОХОДАМ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52" name="Group 844"/>
          <p:cNvGraphicFramePr>
            <a:graphicFrameLocks noGrp="1"/>
          </p:cNvGraphicFramePr>
          <p:nvPr>
            <p:ph sz="quarter" idx="2"/>
          </p:nvPr>
        </p:nvGraphicFramePr>
        <p:xfrm>
          <a:off x="7975600" y="114300"/>
          <a:ext cx="1168400" cy="220980"/>
        </p:xfrm>
        <a:graphic>
          <a:graphicData uri="http://schemas.openxmlformats.org/drawingml/2006/table">
            <a:tbl>
              <a:tblPr/>
              <a:tblGrid>
                <a:gridCol w="1168400"/>
              </a:tblGrid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тыс.рублей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304800"/>
          <a:ext cx="8686802" cy="3229947"/>
        </p:xfrm>
        <a:graphic>
          <a:graphicData uri="http://schemas.openxmlformats.org/drawingml/2006/table">
            <a:tbl>
              <a:tblPr/>
              <a:tblGrid>
                <a:gridCol w="4114801"/>
                <a:gridCol w="1066800"/>
                <a:gridCol w="990600"/>
                <a:gridCol w="1532625"/>
                <a:gridCol w="981976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доходного источника 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2019 год 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2019 год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выполнения годового бюджетного назначения на 2019 год 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факта 2019г/к факту 2018г%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Поступление собственных доходов в районный  бюджет  всего: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718 394,0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747 976,1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104,1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124,0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прибыль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14 600,0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15 154,7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188,2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</a:t>
                      </a:r>
                      <a:r>
                        <a:rPr lang="ru-RU" sz="9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</a:t>
                      </a: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лиц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523 455,0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541 315,7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103,4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129,5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акцизов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1 990,0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2 166,6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108,9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114,2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налог, взимаемый в связи с применением упрощенной системы налогообложения 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31 102,7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102,3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ЕНВД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27 200,0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27 960,6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ЕСХН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41 100,0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44 245,7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116,3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8 400,0 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9 302,6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Задолженность по отмененным налогам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391,4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Проценты от предоставления бюджетных кредитов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35,1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Арендная плата за землю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49 430,6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54 982,6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111,2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1 380,3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1 444,9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79,9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за негативное воздействие на окружающую среду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5 100,0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4 310,6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90,5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1 853,0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2 006,8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108,3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имущества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461,7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461,7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доходы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12 867,7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13 350,1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103,7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174,3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доходов</a:t>
                      </a: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718 394,0</a:t>
                      </a:r>
                      <a:endParaRPr lang="ru-RU" sz="9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747 976,1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104,1</a:t>
                      </a:r>
                      <a:endParaRPr lang="ru-RU" sz="9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124,0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95" marR="336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1" y="3657600"/>
          <a:ext cx="5410199" cy="3086204"/>
        </p:xfrm>
        <a:graphic>
          <a:graphicData uri="http://schemas.openxmlformats.org/drawingml/2006/table">
            <a:tbl>
              <a:tblPr/>
              <a:tblGrid>
                <a:gridCol w="5410199"/>
              </a:tblGrid>
              <a:tr h="203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ПРИЧИНЫ ПЕРЕВЫПОЛНЕНИЯ БЮДЖЕТНОГО НАЗНАЧЕНИЯ </a:t>
                      </a:r>
                      <a:endParaRPr lang="ru-RU" sz="900" b="1" i="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(</a:t>
                      </a:r>
                      <a:r>
                        <a:rPr lang="ru-RU" sz="9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РОСТА ОБЪЕМОВ К 2018 ГОДУ)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Налог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на прибыль организаций: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поступление </a:t>
                      </a:r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единоразовых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платежей по двум сельскохозяйственным товаропроизводителям , в связи с уплатой доначислений согласно акта выездной налоговой проверки  и в связи с оплатой налога по представленной уточненной налоговой декларации за 2017 год.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Налог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на доходы с физических лиц: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рост фонда оплаты труда и поступление  </a:t>
                      </a:r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единоразового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платежа от продажи акций физическим лицом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Доходы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от акцизов на нефтепродукты: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увеличение с 1 июля 2018 года норматива отчисления доходов от акцизов на нефтепродукты  в региональный бюджет (с 57,1% до 84,41%)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Единый налог, взимаемый в связи с применением упрощенной системы налогообложения: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в отчетном году процента отчисления в бюджет муниципального района поступлений по УСН с 15 до 20 процентов, а так же роста   налогооблагаемой базы для расчета УСН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Единый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сельскохозяйственный налог: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рост  объемов реализации продукции растениеводства в отчетном году от двух крупных </a:t>
                      </a:r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сельхозтоваропроизводителей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 ОАО "Дружба" и ОАО ПЗ "Урожай"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91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Налог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, взимаемый в связи с применением патентной системы налогообложения: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увеличение периода, на который взят патент, погашение задолженности за прошлые налоговые периоды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91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Доходы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по арендной плате за землю: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погашение в 2019 году существенной суммы задолженности прошлых лет в бюджет муниципального района по ряду крупных должников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91200" y="3657600"/>
          <a:ext cx="3048000" cy="3037967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2947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ПРИЧИНЫ НЕИСПОЛНЕНИЯ БЮДЖЕТНОГО НАЗНАЧЕНИЯ (СНИЖЕНИЯ ОБЪЕМОВ К 2018 ГОДУ)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Единый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налог на вмененный доход для отдельных видов деятельности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: в связи со сменой отдельными налогоплательщиками системы налогообложения, сокращение количества объектов налогообложения.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Доходы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от сдачи в аренду имущества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: расторжение договоров аренды с шестью арендаторами в следствии передачи имущества в государственную собственность Краснодарского края, не исполнения условий договора,  приватизации имущества или по инициативе арендатора.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Платежи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за негативное воздействие на окружающую среду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: возврат в конце 2019 года  ошибочно произведенной оплаты  платежей за размещение отходов производства и потребления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Доходы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от продажи земельных участков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: окончание льготного периода выкупа в собственность арендаторами, обрабатываемых земельных участков сельскохозяйственного назначения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41"/>
          <p:cNvSpPr>
            <a:spLocks noChangeArrowheads="1"/>
          </p:cNvSpPr>
          <p:nvPr/>
        </p:nvSpPr>
        <p:spPr bwMode="auto">
          <a:xfrm>
            <a:off x="5943600" y="685800"/>
            <a:ext cx="228600" cy="152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Rectangle 150"/>
          <p:cNvSpPr>
            <a:spLocks noChangeArrowheads="1"/>
          </p:cNvSpPr>
          <p:nvPr/>
        </p:nvSpPr>
        <p:spPr bwMode="auto">
          <a:xfrm>
            <a:off x="6248400" y="609600"/>
            <a:ext cx="18245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Налог на прибыль</a:t>
            </a:r>
          </a:p>
        </p:txBody>
      </p:sp>
      <p:sp>
        <p:nvSpPr>
          <p:cNvPr id="1035" name="Rectangle 151"/>
          <p:cNvSpPr>
            <a:spLocks noChangeArrowheads="1"/>
          </p:cNvSpPr>
          <p:nvPr/>
        </p:nvSpPr>
        <p:spPr bwMode="auto">
          <a:xfrm>
            <a:off x="5943600" y="990600"/>
            <a:ext cx="2286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Rectangle 152"/>
          <p:cNvSpPr>
            <a:spLocks noChangeArrowheads="1"/>
          </p:cNvSpPr>
          <p:nvPr/>
        </p:nvSpPr>
        <p:spPr bwMode="auto">
          <a:xfrm rot="10800000" flipV="1">
            <a:off x="6248400" y="914400"/>
            <a:ext cx="2133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Налог на доходы </a:t>
            </a:r>
            <a:r>
              <a:rPr lang="ru-RU" sz="1200" dirty="0" err="1">
                <a:solidFill>
                  <a:schemeClr val="tx2">
                    <a:lumMod val="25000"/>
                  </a:schemeClr>
                </a:solidFill>
              </a:rPr>
              <a:t>физ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 лиц</a:t>
            </a:r>
          </a:p>
        </p:txBody>
      </p:sp>
      <p:sp>
        <p:nvSpPr>
          <p:cNvPr id="1037" name="Rectangle 153"/>
          <p:cNvSpPr>
            <a:spLocks noChangeArrowheads="1"/>
          </p:cNvSpPr>
          <p:nvPr/>
        </p:nvSpPr>
        <p:spPr bwMode="auto">
          <a:xfrm>
            <a:off x="5943600" y="2133600"/>
            <a:ext cx="228600" cy="152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Rectangle 154"/>
          <p:cNvSpPr>
            <a:spLocks noChangeArrowheads="1"/>
          </p:cNvSpPr>
          <p:nvPr/>
        </p:nvSpPr>
        <p:spPr bwMode="auto">
          <a:xfrm>
            <a:off x="5943600" y="1371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5"/>
          <p:cNvSpPr>
            <a:spLocks noChangeArrowheads="1"/>
          </p:cNvSpPr>
          <p:nvPr/>
        </p:nvSpPr>
        <p:spPr bwMode="auto">
          <a:xfrm>
            <a:off x="5943600" y="1905000"/>
            <a:ext cx="2286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56"/>
          <p:cNvSpPr>
            <a:spLocks noChangeArrowheads="1"/>
          </p:cNvSpPr>
          <p:nvPr/>
        </p:nvSpPr>
        <p:spPr bwMode="auto">
          <a:xfrm>
            <a:off x="5943600" y="2362200"/>
            <a:ext cx="2286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59"/>
          <p:cNvSpPr>
            <a:spLocks noChangeArrowheads="1"/>
          </p:cNvSpPr>
          <p:nvPr/>
        </p:nvSpPr>
        <p:spPr bwMode="auto">
          <a:xfrm>
            <a:off x="6248400" y="12192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Единый налог, взимаемый в связи с применением упрощенной системы налогообложения</a:t>
            </a:r>
          </a:p>
        </p:txBody>
      </p:sp>
      <p:sp>
        <p:nvSpPr>
          <p:cNvPr id="1044" name="Rectangle 160"/>
          <p:cNvSpPr>
            <a:spLocks noChangeArrowheads="1"/>
          </p:cNvSpPr>
          <p:nvPr/>
        </p:nvSpPr>
        <p:spPr bwMode="auto">
          <a:xfrm>
            <a:off x="6248400" y="1828800"/>
            <a:ext cx="7175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ЕНВД</a:t>
            </a:r>
          </a:p>
        </p:txBody>
      </p:sp>
      <p:sp>
        <p:nvSpPr>
          <p:cNvPr id="1045" name="Rectangle 161"/>
          <p:cNvSpPr>
            <a:spLocks noChangeArrowheads="1"/>
          </p:cNvSpPr>
          <p:nvPr/>
        </p:nvSpPr>
        <p:spPr bwMode="auto">
          <a:xfrm>
            <a:off x="6248400" y="2057400"/>
            <a:ext cx="800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"/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ЕСХН</a:t>
            </a:r>
          </a:p>
        </p:txBody>
      </p:sp>
      <p:sp>
        <p:nvSpPr>
          <p:cNvPr id="1046" name="Rectangle 162"/>
          <p:cNvSpPr>
            <a:spLocks noChangeArrowheads="1"/>
          </p:cNvSpPr>
          <p:nvPr/>
        </p:nvSpPr>
        <p:spPr bwMode="auto">
          <a:xfrm>
            <a:off x="6248400" y="2286000"/>
            <a:ext cx="1567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"/>
            <a:r>
              <a:rPr lang="ru-RU" sz="1200" dirty="0">
                <a:solidFill>
                  <a:schemeClr val="tx2">
                    <a:lumMod val="25000"/>
                  </a:schemeClr>
                </a:solidFill>
              </a:rPr>
              <a:t>Неналоговые доходы</a:t>
            </a:r>
          </a:p>
        </p:txBody>
      </p:sp>
      <p:sp>
        <p:nvSpPr>
          <p:cNvPr id="42" name="Rectangle 177"/>
          <p:cNvSpPr>
            <a:spLocks noChangeArrowheads="1"/>
          </p:cNvSpPr>
          <p:nvPr/>
        </p:nvSpPr>
        <p:spPr bwMode="auto">
          <a:xfrm>
            <a:off x="711200" y="171450"/>
            <a:ext cx="8229600" cy="29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СТРУКТУРА СОБСТВЕННЫХ ДОХОДОВ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БЮДЖЕТА МУНИЦИПАЛЬНОГО ОБРАЗОВАНИЯ КАНЕВСКОЙ РАЙОН</a:t>
            </a:r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228600" y="609600"/>
          <a:ext cx="541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343400" y="8382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Диаграмма 36"/>
          <p:cNvGraphicFramePr/>
          <p:nvPr/>
        </p:nvGraphicFramePr>
        <p:xfrm>
          <a:off x="381000" y="3962400"/>
          <a:ext cx="8534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81000" y="3352800"/>
          <a:ext cx="8229600" cy="4267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1925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НАЛОГОВЫХ И НЕНАЛОГОВЫХ ДОХОДОВ МЕСТНОГО БЮДЖЕТА ЗА ПЕРИОД С 201</a:t>
                      </a:r>
                      <a:r>
                        <a:rPr lang="en-US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–2019 ГОДЫ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7620000" y="38100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28600" y="9144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381000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19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ДИНАМИКА ДОХОДОВ И РАСХОДОВ МЕСТНОГО БЮДЖЕТА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43000" y="5486400"/>
            <a:ext cx="3048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53000" y="5486400"/>
            <a:ext cx="3048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5486400"/>
            <a:ext cx="9845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ДОХОДЫ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38800" y="5486400"/>
            <a:ext cx="1067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РАСХОДЫ</a:t>
            </a:r>
            <a:endParaRPr lang="ru-RU" sz="1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772400" y="3810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228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ИСПОЛНЕНИЕ МЕСТНОГО БЮДЖЕТА ПО РАЗДЕЛАМ И ПОДРАЗДЕЛАМ КЛАССИФИКАЦИИ РАСХОДОВ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838211"/>
          <a:ext cx="8229599" cy="505967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429000"/>
                <a:gridCol w="228600"/>
                <a:gridCol w="228600"/>
                <a:gridCol w="838200"/>
                <a:gridCol w="1371600"/>
                <a:gridCol w="762000"/>
                <a:gridCol w="762000"/>
                <a:gridCol w="609599"/>
              </a:tblGrid>
              <a:tr h="45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Наименование показателя                     (раздел, подраздел)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РЗ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2018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2019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Утверждено решением Совета муниципального образования Каневской район от 25.12.2018 года № 290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Исполнено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Процент исполнения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Динамика к 2018 </a:t>
                      </a:r>
                      <a:r>
                        <a:rPr lang="ru-RU" sz="1100" u="none" strike="noStrike" dirty="0" err="1"/>
                        <a:t>году,%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ВСЕГО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1 942 581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2 113 922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2 085 859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107,4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Общегосударственные вопросы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135 860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155 492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149 035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95,8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109,7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8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1 791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2 026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1 957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96,6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109,3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271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Функционирование законодательных (представительных) органов государственной власти и  представительных органов муниципальных образований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892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940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938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105,2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271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66 055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72 600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71 055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97,9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107,6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Судебная система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22,2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3,4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226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19 378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21 016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20 858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107,6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Резервные фонды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500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общегосударственные вопросы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47 680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58 050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53 875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92,8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Национальная безопасность и правоохранительная деятельность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9 848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20 676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20 187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97,6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8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9 392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14 742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14 253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96,7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151,8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96200" y="6096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228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ИСПОЛНЕНИЕ МЕСТНОГО БЮДЖЕТА ПО РАЗДЕЛАМ И ПОДРАЗДЕЛАМ КЛАССИФИКАЦИИ РАСХОДОВ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838211"/>
          <a:ext cx="8229599" cy="525075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429000"/>
                <a:gridCol w="228600"/>
                <a:gridCol w="228600"/>
                <a:gridCol w="914400"/>
                <a:gridCol w="1447800"/>
                <a:gridCol w="762000"/>
                <a:gridCol w="685800"/>
                <a:gridCol w="533399"/>
              </a:tblGrid>
              <a:tr h="45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Наименование показателя                     (раздел, подраздел)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РЗ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2018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2019 год (отчет)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Утверждено решением Совета муниципального образования Каневской район от 25.12.2018 года № 290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Исполнено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Процент исполнения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Динамика к 2018 </a:t>
                      </a:r>
                      <a:r>
                        <a:rPr lang="ru-RU" sz="1100" u="none" strike="noStrike" dirty="0" err="1"/>
                        <a:t>году,%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59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456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5 934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5 934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в 13 раз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Национальная экономика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44 064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27 836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27 444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62,3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Сельское хозяйство и рыболовство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15 672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12 989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12 914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82,4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Дорожное хозяйство (дорожные фонды)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25 714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12 096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12 047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46,8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национальной экономики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2 678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2 751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2 484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90,3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92,7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Жилищно-коммунальное хозяйство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33 298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60 979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57 580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94,4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172,9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Жилищное хозяйство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18 315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36 906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36 871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201,3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Коммунальное хозяйство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628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7 674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4 568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59,5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в 7 раз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жилищно-коммунального хозяйства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14 355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16 399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16 141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112,4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Образование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1 251 973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1 471 500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1 466 046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117,1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Дошкольное образование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416 857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454 098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454 078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108,9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Общее образование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620 810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773 756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771 395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124,3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Дополнительное образование детей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106 356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118 703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118 432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111,4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1359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Профессиональная подготовка, переподготовка и повышение квалификации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1 396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latin typeface="Arial"/>
                        </a:rPr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Молодежная политика и оздоровление детей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19 857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26 555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26 253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132,2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образования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86 697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98 388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95 888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97,5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110,6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Культура и кинематография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98 979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99 793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99 793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100,8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Культура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86 776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86 509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86 509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99,7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Другие вопросы в области культуры, кинематографии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08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12 203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13 284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13 284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108,9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45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Здравоохранение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118 220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  <a:tr h="9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Стационарная медицинская помощь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09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01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72 260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х</a:t>
                      </a:r>
                      <a:endParaRPr lang="ru-RU" sz="1100" b="0" i="0" u="none" strike="noStrike">
                        <a:latin typeface="Arial"/>
                      </a:endParaRPr>
                    </a:p>
                  </a:txBody>
                  <a:tcPr marL="2344" marR="2344" marT="2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 smtClean="0"/>
                        <a:t>х</a:t>
                      </a:r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2344" marR="2344" marT="2344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43800" y="609600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5033</TotalTime>
  <Words>7165</Words>
  <PresentationFormat>Экран (4:3)</PresentationFormat>
  <Paragraphs>1486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Официальная</vt:lpstr>
      <vt:lpstr>КАНЕВСКОЙ РАЙОН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BUDJET</dc:creator>
  <cp:lastModifiedBy>budjet</cp:lastModifiedBy>
  <cp:revision>400</cp:revision>
  <dcterms:created xsi:type="dcterms:W3CDTF">2020-02-04T08:33:10Z</dcterms:created>
  <dcterms:modified xsi:type="dcterms:W3CDTF">2020-06-01T11:01:17Z</dcterms:modified>
</cp:coreProperties>
</file>