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68" r:id="rId4"/>
    <p:sldId id="269" r:id="rId5"/>
    <p:sldId id="27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24" autoAdjust="0"/>
  </p:normalViewPr>
  <p:slideViewPr>
    <p:cSldViewPr snapToObjects="1" showGuides="1">
      <p:cViewPr varScale="1">
        <p:scale>
          <a:sx n="109" d="100"/>
          <a:sy n="109" d="100"/>
        </p:scale>
        <p:origin x="121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5" d="100"/>
          <a:sy n="105" d="100"/>
        </p:scale>
        <p:origin x="44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6772457356103"/>
          <c:y val="0.13554377108754201"/>
          <c:w val="0.51208607829806096"/>
          <c:h val="0.61158972317944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вопросов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0D-4C50-90AC-6E8C75F8A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0D-4C50-90AC-6E8C75F8A03D}"/>
              </c:ext>
            </c:extLst>
          </c:dPt>
          <c:dLbls>
            <c:dLbl>
              <c:idx val="0"/>
              <c:layout>
                <c:manualLayout>
                  <c:x val="3.1901318587835015E-2"/>
                  <c:y val="-3.81000762001523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charset="0"/>
                        <a:ea typeface="Verdana" charset="0"/>
                        <a:cs typeface="Verdana" charset="0"/>
                      </a:defRPr>
                    </a:pPr>
                    <a:r>
                      <a:rPr lang="en-US" sz="1100" dirty="0"/>
                      <a:t>90 %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charset="0"/>
                      <a:ea typeface="Verdana" charset="0"/>
                      <a:cs typeface="Verdana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498685431229"/>
                      <c:h val="0.1210557421114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F0D-4C50-90AC-6E8C75F8A03D}"/>
                </c:ext>
              </c:extLst>
            </c:dLbl>
            <c:dLbl>
              <c:idx val="1"/>
              <c:layout>
                <c:manualLayout>
                  <c:x val="-3.7217995692903315E-2"/>
                  <c:y val="5.7149864299728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charset="0"/>
                        <a:ea typeface="Verdana" charset="0"/>
                        <a:cs typeface="Verdana" charset="0"/>
                      </a:defRPr>
                    </a:pPr>
                    <a:r>
                      <a:rPr lang="en-US" sz="1100" dirty="0"/>
                      <a:t>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charset="0"/>
                      <a:ea typeface="Verdana" charset="0"/>
                      <a:cs typeface="Verdana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84198380987099"/>
                      <c:h val="0.1083557167114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F0D-4C50-90AC-6E8C75F8A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charset="0"/>
                    <a:ea typeface="Verdana" charset="0"/>
                    <a:cs typeface="Verdana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Рассмотрено</c:v>
                </c:pt>
                <c:pt idx="1">
                  <c:v>Находится на рассмотрении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792578</c:v>
                </c:pt>
                <c:pt idx="1">
                  <c:v>560557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D-4C50-90AC-6E8C75F8A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2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619927626263227E-2"/>
          <c:y val="0.7742713958749079"/>
          <c:w val="0.91754996220435914"/>
          <c:h val="0.22572845087832294"/>
        </c:manualLayout>
      </c:layout>
      <c:overlay val="0"/>
      <c:spPr>
        <a:noFill/>
        <a:ln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charset="0"/>
          <a:ea typeface="Verdana" charset="0"/>
          <a:cs typeface="Verdana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81112729859063E-2"/>
          <c:y val="5.7818324642650069E-2"/>
          <c:w val="0.93281888727014095"/>
          <c:h val="0.6952651468904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обращений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1C9-4859-917B-FB5E4AF48A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1C9-4859-917B-FB5E4AF48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квартал 2022 </c:v>
                </c:pt>
                <c:pt idx="1">
                  <c:v>1 квартал 2023</c:v>
                </c:pt>
                <c:pt idx="2">
                  <c:v>2 квартал 2022</c:v>
                </c:pt>
                <c:pt idx="3">
                  <c:v>2 квартал 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</c:v>
                </c:pt>
                <c:pt idx="1">
                  <c:v>153</c:v>
                </c:pt>
                <c:pt idx="2">
                  <c:v>119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A-46C3-8EE1-A05AE5BB7A72}"/>
            </c:ext>
          </c:extLst>
        </c:ser>
        <c:ser>
          <c:idx val="1"/>
          <c:order val="1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квартал 2022 </c:v>
                </c:pt>
                <c:pt idx="1">
                  <c:v>1 квартал 2023</c:v>
                </c:pt>
                <c:pt idx="2">
                  <c:v>2 квартал 2022</c:v>
                </c:pt>
                <c:pt idx="3">
                  <c:v>2 квартал 2023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A-46C3-8EE1-A05AE5BB7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43744"/>
        <c:axId val="150145280"/>
      </c:barChart>
      <c:catAx>
        <c:axId val="1501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50145280"/>
        <c:crosses val="autoZero"/>
        <c:auto val="1"/>
        <c:lblAlgn val="ctr"/>
        <c:lblOffset val="100"/>
        <c:noMultiLvlLbl val="0"/>
      </c:catAx>
      <c:valAx>
        <c:axId val="1501452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5014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6177588404703"/>
          <c:y val="0.21845373662185685"/>
          <c:w val="0.54019190253056981"/>
          <c:h val="0.423723463596637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вопросов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21-3A4E-BA75-6A4D3A4BB9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21-3A4E-BA75-6A4D3A4BB9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21-3A4E-BA75-6A4D3A4BB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charset="0"/>
                    <a:ea typeface="Verdana" charset="0"/>
                    <a:cs typeface="Verdana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Разъяснено</c:v>
                </c:pt>
                <c:pt idx="1">
                  <c:v>Поддержано</c:v>
                </c:pt>
                <c:pt idx="2">
                  <c:v>Меры приняты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36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21-3A4E-BA75-6A4D3A4BB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2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70709364543317"/>
          <c:y val="0.78537767971452688"/>
          <c:w val="0.53235346326073296"/>
          <c:h val="0.16914444004417045"/>
        </c:manualLayout>
      </c:layout>
      <c:overlay val="0"/>
      <c:spPr>
        <a:noFill/>
        <a:ln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charset="0"/>
          <a:ea typeface="Verdana" charset="0"/>
          <a:cs typeface="Verdana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66868638527343E-2"/>
          <c:y val="0.22224999691392314"/>
          <c:w val="0.6291962484937571"/>
          <c:h val="0.72385938599414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-2.3742020117422866E-2"/>
                  <c:y val="-5.49901981054361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5-4095-978B-48D48DB4B9D3}"/>
                </c:ext>
              </c:extLst>
            </c:dLbl>
            <c:dLbl>
              <c:idx val="7"/>
              <c:layout>
                <c:manualLayout>
                  <c:x val="-1.1871010058711426E-2"/>
                  <c:y val="-5.95727146142224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B5-4095-978B-48D48DB4B9D3}"/>
                </c:ext>
              </c:extLst>
            </c:dLbl>
            <c:dLbl>
              <c:idx val="8"/>
              <c:layout>
                <c:manualLayout>
                  <c:x val="1.0175151478895476E-2"/>
                  <c:y val="-0.1099803962108722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5-4095-978B-48D48DB4B9D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Челбасское сельское поселение</c:v>
                </c:pt>
                <c:pt idx="1">
                  <c:v>Привольненское сельское поселение</c:v>
                </c:pt>
                <c:pt idx="2">
                  <c:v>Новоминское сельское поселение</c:v>
                </c:pt>
                <c:pt idx="3">
                  <c:v>Каневскоес сельское поселение</c:v>
                </c:pt>
                <c:pt idx="4">
                  <c:v>Новодеревянковское сельское поселение</c:v>
                </c:pt>
                <c:pt idx="5">
                  <c:v>Стародеревянковское сельское поселение</c:v>
                </c:pt>
                <c:pt idx="6">
                  <c:v>Кубанскостепное сельское поселение</c:v>
                </c:pt>
                <c:pt idx="7">
                  <c:v>Красногвардейское сельское поселение</c:v>
                </c:pt>
                <c:pt idx="8">
                  <c:v>Придорожное сельское поселение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2.5</c:v>
                </c:pt>
                <c:pt idx="1">
                  <c:v>2.1</c:v>
                </c:pt>
                <c:pt idx="2">
                  <c:v>1.4</c:v>
                </c:pt>
                <c:pt idx="3">
                  <c:v>1.2</c:v>
                </c:pt>
                <c:pt idx="4">
                  <c:v>1.1000000000000001</c:v>
                </c:pt>
                <c:pt idx="5">
                  <c:v>0.6</c:v>
                </c:pt>
                <c:pt idx="6">
                  <c:v>0.9</c:v>
                </c:pt>
                <c:pt idx="7">
                  <c:v>0.4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5-4095-978B-48D48DB4B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5566432789519113"/>
          <c:y val="4.8214802640424818E-2"/>
          <c:w val="0.33416052062591334"/>
          <c:h val="0.9517851973595752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C6BC7-8028-334B-9885-D39AF77B8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0596C-AAD3-1547-85D5-F66E184967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6BF71-7EEE-0041-9D92-27B63AD98E32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2A48-9B85-DA49-A13C-3BADCA9E8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E14B7-EF4A-A243-A361-E134479852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58A1-EFFF-1C4D-A747-AEE76C33B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55A79-5F03-D44B-9B9C-5962D73EAEC8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F6F4-F631-814B-92E1-D6B4B2DE7A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E81FB-7987-4258-A2F3-2D48E5F5C8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4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50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4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00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5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9AC5-16B6-1E47-917C-435A07D1C5DB}" type="datetimeFigureOut">
              <a:rPr lang="ru-RU" smtClean="0"/>
              <a:pPr/>
              <a:t>07.08.2023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5449-D4BD-2E4B-BF4D-6AD2EE108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BC21E-4A25-704E-B1F6-77C074E524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6576" y="188640"/>
            <a:ext cx="8064896" cy="504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FFC36A-BE28-0249-A8C8-7D6FA736AABC}"/>
              </a:ext>
            </a:extLst>
          </p:cNvPr>
          <p:cNvSpPr/>
          <p:nvPr/>
        </p:nvSpPr>
        <p:spPr>
          <a:xfrm>
            <a:off x="1496616" y="5387149"/>
            <a:ext cx="7303286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13"/>
              </a:lnSpc>
            </a:pPr>
            <a:r>
              <a:rPr lang="ru-RU" sz="1463" b="1" cap="all" dirty="0">
                <a:solidFill>
                  <a:srgbClr val="0055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 результатов рассмотрения обращений граждан за первое полугодие 2023</a:t>
            </a:r>
            <a:endParaRPr lang="en-US" sz="1463" b="1" cap="all" dirty="0">
              <a:solidFill>
                <a:srgbClr val="0055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94220" y="33873"/>
            <a:ext cx="0" cy="53304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41617" y="130609"/>
            <a:ext cx="660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>
                <a:solidFill>
                  <a:srgbClr val="205080"/>
                </a:solidFill>
                <a:latin typeface="Verdana"/>
              </a:defRPr>
            </a:pPr>
            <a:r>
              <a:rPr lang="ru-RU" sz="1400" cap="all" spc="66" dirty="0">
                <a:solidFill>
                  <a:srgbClr val="61708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источники поступления обращений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561" y="669952"/>
            <a:ext cx="3039257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13" b="0" i="0" u="none" strike="noStrike" kern="1200" cap="all" spc="66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 flipH="1">
            <a:off x="373557" y="1268760"/>
            <a:ext cx="1" cy="15121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24608" y="3861048"/>
            <a:ext cx="197530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1" i="0" u="none" strike="noStrike" kern="1200" cap="all" spc="66" normalizeH="0" baseline="0" noProof="0" dirty="0">
                <a:ln>
                  <a:noFill/>
                </a:ln>
                <a:solidFill>
                  <a:srgbClr val="00558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Статус рассмотрения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1" b="0" i="0" u="none" strike="noStrike" kern="1200" cap="all" spc="66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распределение по долям</a:t>
            </a: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867961490"/>
              </p:ext>
            </p:extLst>
          </p:nvPr>
        </p:nvGraphicFramePr>
        <p:xfrm>
          <a:off x="992560" y="4203450"/>
          <a:ext cx="2862764" cy="238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9CB1E7-CD2D-4161-A787-1B6C33C372BF}"/>
              </a:ext>
            </a:extLst>
          </p:cNvPr>
          <p:cNvSpPr txBox="1"/>
          <p:nvPr/>
        </p:nvSpPr>
        <p:spPr>
          <a:xfrm>
            <a:off x="5241032" y="3861048"/>
            <a:ext cx="367240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1" i="0" u="none" strike="noStrike" kern="1200" cap="all" spc="66" normalizeH="0" baseline="0" noProof="0" dirty="0">
                <a:ln>
                  <a:noFill/>
                </a:ln>
                <a:solidFill>
                  <a:srgbClr val="00558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показателей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1" b="0" i="0" u="none" strike="noStrike" kern="1200" cap="all" spc="66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 первое</a:t>
            </a:r>
            <a:r>
              <a:rPr kumimoji="0" lang="ru-RU" sz="731" b="0" i="0" u="none" strike="noStrike" kern="1200" cap="all" spc="66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полугодие </a:t>
            </a:r>
            <a:r>
              <a:rPr kumimoji="0" lang="ru-RU" sz="731" b="0" i="0" u="none" strike="noStrike" kern="1200" cap="all" spc="66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сравнении с 2022 годом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882B66A-6D44-42B6-89A0-CFEE49B7D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990038"/>
              </p:ext>
            </p:extLst>
          </p:nvPr>
        </p:nvGraphicFramePr>
        <p:xfrm>
          <a:off x="4232921" y="4456990"/>
          <a:ext cx="5271076" cy="227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Объект 2">
            <a:extLst>
              <a:ext uri="{FF2B5EF4-FFF2-40B4-BE49-F238E27FC236}">
                <a16:creationId xmlns:a16="http://schemas.microsoft.com/office/drawing/2014/main" id="{5AFF55B5-4558-4081-9373-5A05B0C98776}"/>
              </a:ext>
            </a:extLst>
          </p:cNvPr>
          <p:cNvSpPr txBox="1">
            <a:spLocks/>
          </p:cNvSpPr>
          <p:nvPr/>
        </p:nvSpPr>
        <p:spPr>
          <a:xfrm>
            <a:off x="992559" y="438386"/>
            <a:ext cx="8511437" cy="3422662"/>
          </a:xfrm>
          <a:prstGeom prst="rect">
            <a:avLst/>
          </a:prstGeom>
        </p:spPr>
        <p:txBody>
          <a:bodyPr vert="horz" lIns="19012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1300" b="1" dirty="0">
                <a:latin typeface="Calibri" pitchFamily="34" charset="0"/>
                <a:cs typeface="Calibri" pitchFamily="34" charset="0"/>
              </a:rPr>
              <a:t>Письменные обращения поступившие, в администрацию МО Каневской район  (кол) – 298 обращений: 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в том числе из администрации края - 156  обращений, что составило 52 % от общей корреспонденции,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из них в управления Президента РФ – 66 обращений,</a:t>
            </a:r>
            <a:endParaRPr sz="1300" b="1" dirty="0"/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в том числе из прокуратуры - 49 обращений, что составило 16% от общего количества корреспонденции,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в том числе по сети «Интернет» -</a:t>
            </a:r>
            <a:r>
              <a:rPr sz="1300" b="1" dirty="0"/>
              <a:t> </a:t>
            </a:r>
            <a:r>
              <a:rPr lang="ru-RU" sz="1300" b="1" dirty="0"/>
              <a:t>50 обращений, что составило 16 % от общего количества корреспонденции, 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письма на прямую -  43 обращений, что составило 15 % от общего количества корреспонденции, 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Поступило повторно - </a:t>
            </a:r>
            <a:r>
              <a:rPr lang="en-US" sz="1300" b="1" dirty="0"/>
              <a:t>6</a:t>
            </a:r>
            <a:r>
              <a:rPr lang="ru-RU" sz="1300" b="1" dirty="0"/>
              <a:t> обращений, что составило 2 %</a:t>
            </a:r>
            <a:r>
              <a:rPr lang="en-US" sz="1300" b="1" dirty="0"/>
              <a:t> </a:t>
            </a:r>
            <a:r>
              <a:rPr lang="ru-RU" sz="1300" b="1" dirty="0"/>
              <a:t>от общего количества корреспонденции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Принято граждан на личных приёмах руководством – 141 человек,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b="1" dirty="0"/>
              <a:t>Поступило на телефон (оформлено карточек) – 82 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279260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29">
            <a:extLst>
              <a:ext uri="{FF2B5EF4-FFF2-40B4-BE49-F238E27FC236}">
                <a16:creationId xmlns:a16="http://schemas.microsoft.com/office/drawing/2014/main" id="{AA4B516A-A5E5-1A44-AA96-C057C2ADF107}"/>
              </a:ext>
            </a:extLst>
          </p:cNvPr>
          <p:cNvCxnSpPr/>
          <p:nvPr/>
        </p:nvCxnSpPr>
        <p:spPr>
          <a:xfrm>
            <a:off x="56456" y="87639"/>
            <a:ext cx="0" cy="53304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63FE34-356F-9546-8ADF-A119FFC4B024}"/>
              </a:ext>
            </a:extLst>
          </p:cNvPr>
          <p:cNvSpPr txBox="1"/>
          <p:nvPr/>
        </p:nvSpPr>
        <p:spPr>
          <a:xfrm>
            <a:off x="560512" y="159023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1">
                <a:solidFill>
                  <a:srgbClr val="205080"/>
                </a:solidFill>
                <a:latin typeface="Verdana"/>
              </a:defRPr>
            </a:pPr>
            <a:r>
              <a:rPr lang="ru-RU" sz="1400" dirty="0">
                <a:solidFill>
                  <a:schemeClr val="accent6"/>
                </a:solidFill>
              </a:rPr>
              <a:t>ТЕМАТИКА ПОДЫМАЕМЫХ ВОПРОСОВ В ПОСТУПИВШИХ ОБРАЩЕНИЙ </a:t>
            </a:r>
            <a:endParaRPr lang="ru-RU" sz="1400" cap="all" spc="66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Прямая соединительная линия 15">
            <a:extLst>
              <a:ext uri="{FF2B5EF4-FFF2-40B4-BE49-F238E27FC236}">
                <a16:creationId xmlns:a16="http://schemas.microsoft.com/office/drawing/2014/main" id="{FC38C7A7-A93D-184D-870D-5AB2D9906415}"/>
              </a:ext>
            </a:extLst>
          </p:cNvPr>
          <p:cNvCxnSpPr>
            <a:cxnSpLocks/>
          </p:cNvCxnSpPr>
          <p:nvPr/>
        </p:nvCxnSpPr>
        <p:spPr>
          <a:xfrm flipH="1">
            <a:off x="1328669" y="692696"/>
            <a:ext cx="1" cy="147525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026B01-02DB-9846-AB3F-D5BE2423959B}"/>
              </a:ext>
            </a:extLst>
          </p:cNvPr>
          <p:cNvSpPr txBox="1"/>
          <p:nvPr/>
        </p:nvSpPr>
        <p:spPr>
          <a:xfrm>
            <a:off x="920552" y="2564904"/>
            <a:ext cx="3240360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94" b="1" cap="all" spc="66" dirty="0">
                <a:solidFill>
                  <a:srgbClr val="0055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ТОП-10 вопросов</a:t>
            </a:r>
          </a:p>
        </p:txBody>
      </p:sp>
      <p:graphicFrame>
        <p:nvGraphicFramePr>
          <p:cNvPr id="22" name="Таблица 11">
            <a:extLst>
              <a:ext uri="{FF2B5EF4-FFF2-40B4-BE49-F238E27FC236}">
                <a16:creationId xmlns:a16="http://schemas.microsoft.com/office/drawing/2014/main" id="{E20F3C02-942C-704B-8302-957B53CD7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94845"/>
              </p:ext>
            </p:extLst>
          </p:nvPr>
        </p:nvGraphicFramePr>
        <p:xfrm>
          <a:off x="920552" y="3111928"/>
          <a:ext cx="5112568" cy="361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031">
                  <a:extLst>
                    <a:ext uri="{9D8B030D-6E8A-4147-A177-3AD203B41FA5}">
                      <a16:colId xmlns:a16="http://schemas.microsoft.com/office/drawing/2014/main" val="3547505689"/>
                    </a:ext>
                  </a:extLst>
                </a:gridCol>
                <a:gridCol w="4828537">
                  <a:extLst>
                    <a:ext uri="{9D8B030D-6E8A-4147-A177-3AD203B41FA5}">
                      <a16:colId xmlns:a16="http://schemas.microsoft.com/office/drawing/2014/main" val="3143788936"/>
                    </a:ext>
                  </a:extLst>
                </a:gridCol>
              </a:tblGrid>
              <a:tr h="280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7739" marR="7739" marT="7739" marB="0" anchor="ctr">
                    <a:solidFill>
                      <a:srgbClr val="297B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Наименование вопроса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7739" marR="7739" marT="7739" marB="0" anchor="ctr">
                    <a:solidFill>
                      <a:srgbClr val="297B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42057"/>
                  </a:ext>
                </a:extLst>
              </a:tr>
              <a:tr h="296772">
                <a:tc>
                  <a:txBody>
                    <a:bodyPr/>
                    <a:lstStyle/>
                    <a:p>
                      <a:r>
                        <a:rPr sz="1100" dirty="0"/>
                        <a:t>1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дорожного полотна</a:t>
                      </a:r>
                      <a:r>
                        <a:rPr lang="ru-RU" sz="1200" baseline="0" dirty="0"/>
                        <a:t> в  </a:t>
                      </a:r>
                      <a:r>
                        <a:rPr lang="ru-RU" sz="1200" baseline="0" dirty="0" err="1"/>
                        <a:t>Челбасском</a:t>
                      </a:r>
                      <a:r>
                        <a:rPr lang="ru-RU" sz="1200" baseline="0" dirty="0"/>
                        <a:t>, </a:t>
                      </a:r>
                      <a:r>
                        <a:rPr lang="ru-RU" sz="1200" baseline="0" dirty="0" err="1"/>
                        <a:t>Новоминском</a:t>
                      </a:r>
                      <a:r>
                        <a:rPr lang="ru-RU" sz="1200" baseline="0" dirty="0"/>
                        <a:t> и  </a:t>
                      </a:r>
                      <a:r>
                        <a:rPr lang="ru-RU" sz="1200" baseline="0" dirty="0" err="1"/>
                        <a:t>Каневском</a:t>
                      </a:r>
                      <a:r>
                        <a:rPr lang="ru-RU" sz="1200" baseline="0" dirty="0"/>
                        <a:t> сельских поселениях  </a:t>
                      </a:r>
                      <a:endParaRPr sz="120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511302137"/>
                  </a:ext>
                </a:extLst>
              </a:tr>
              <a:tr h="286480">
                <a:tc>
                  <a:txBody>
                    <a:bodyPr/>
                    <a:lstStyle/>
                    <a:p>
                      <a:r>
                        <a:rPr sz="1100" dirty="0"/>
                        <a:t>2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Предоставление коммунальных услуг ненадлежащего качества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325098554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r>
                        <a:rPr sz="1100" dirty="0"/>
                        <a:t>3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sz="1200" dirty="0" err="1"/>
                        <a:t>Содержани</a:t>
                      </a:r>
                      <a:r>
                        <a:rPr lang="ru-RU" sz="1200" dirty="0"/>
                        <a:t>е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общего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имущества</a:t>
                      </a:r>
                      <a:r>
                        <a:rPr sz="1200" dirty="0"/>
                        <a:t> (</a:t>
                      </a:r>
                      <a:r>
                        <a:rPr sz="1200" dirty="0" err="1"/>
                        <a:t>канализация</a:t>
                      </a:r>
                      <a:r>
                        <a:rPr sz="1200" dirty="0"/>
                        <a:t>, </a:t>
                      </a:r>
                      <a:r>
                        <a:rPr sz="1200" dirty="0" err="1"/>
                        <a:t>кровля</a:t>
                      </a:r>
                      <a:r>
                        <a:rPr sz="1200" dirty="0"/>
                        <a:t>, </a:t>
                      </a:r>
                      <a:r>
                        <a:rPr sz="1200" dirty="0" err="1"/>
                        <a:t>ограждающие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конструкции</a:t>
                      </a:r>
                      <a:r>
                        <a:rPr sz="1200" dirty="0"/>
                        <a:t>, </a:t>
                      </a:r>
                      <a:r>
                        <a:rPr sz="1200" dirty="0" err="1"/>
                        <a:t>места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обще</a:t>
                      </a:r>
                      <a:r>
                        <a:rPr lang="ru-RU" sz="1200" dirty="0"/>
                        <a:t>г</a:t>
                      </a:r>
                      <a:r>
                        <a:rPr sz="1200" dirty="0"/>
                        <a:t>о </a:t>
                      </a:r>
                      <a:r>
                        <a:rPr sz="1200" dirty="0" err="1"/>
                        <a:t>пользования</a:t>
                      </a:r>
                      <a:r>
                        <a:rPr sz="1200" dirty="0"/>
                        <a:t>, </a:t>
                      </a:r>
                      <a:r>
                        <a:rPr sz="1200" dirty="0" err="1"/>
                        <a:t>придомовая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территория</a:t>
                      </a:r>
                      <a:r>
                        <a:rPr sz="1200" dirty="0"/>
                        <a:t>)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517708634"/>
                  </a:ext>
                </a:extLst>
              </a:tr>
              <a:tr h="288423">
                <a:tc>
                  <a:txBody>
                    <a:bodyPr/>
                    <a:lstStyle/>
                    <a:p>
                      <a:r>
                        <a:rPr sz="1100" dirty="0"/>
                        <a:t>4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Несанкционированные</a:t>
                      </a:r>
                      <a:r>
                        <a:rPr lang="ru-RU" sz="1200" baseline="0" dirty="0"/>
                        <a:t> сварки, уборка мусора</a:t>
                      </a:r>
                      <a:endParaRPr sz="120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87912081"/>
                  </a:ext>
                </a:extLst>
              </a:tr>
              <a:tr h="307856">
                <a:tc>
                  <a:txBody>
                    <a:bodyPr/>
                    <a:lstStyle/>
                    <a:p>
                      <a:r>
                        <a:rPr sz="1100" dirty="0"/>
                        <a:t>5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Закрытие мусорного полигона расположенного в </a:t>
                      </a:r>
                      <a:r>
                        <a:rPr lang="ru-RU" sz="1200" b="0" dirty="0" err="1"/>
                        <a:t>мкр</a:t>
                      </a:r>
                      <a:r>
                        <a:rPr lang="ru-RU" sz="1200" b="0" dirty="0"/>
                        <a:t>.</a:t>
                      </a:r>
                      <a:r>
                        <a:rPr lang="ru-RU" sz="1200" b="0" baseline="0" dirty="0"/>
                        <a:t> Южном</a:t>
                      </a:r>
                      <a:endParaRPr sz="1200" b="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798600236"/>
                  </a:ext>
                </a:extLst>
              </a:tr>
              <a:tr h="292600">
                <a:tc>
                  <a:txBody>
                    <a:bodyPr/>
                    <a:lstStyle/>
                    <a:p>
                      <a:r>
                        <a:rPr sz="1100" dirty="0"/>
                        <a:t>6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Качество</a:t>
                      </a:r>
                      <a:r>
                        <a:rPr lang="ru-RU" sz="1200" baseline="0" dirty="0"/>
                        <a:t> предоставления услуг в сфере  пассажироперевозок</a:t>
                      </a:r>
                      <a:endParaRPr lang="ru-RU" sz="1200" b="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390826289"/>
                  </a:ext>
                </a:extLst>
              </a:tr>
              <a:tr h="277344">
                <a:tc>
                  <a:txBody>
                    <a:bodyPr/>
                    <a:lstStyle/>
                    <a:p>
                      <a:r>
                        <a:rPr sz="1100" dirty="0"/>
                        <a:t>7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Меры поддержки военнослужащих и мобилизованных граждан, а также их семей.</a:t>
                      </a:r>
                      <a:endParaRPr sz="1200" b="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949465668"/>
                  </a:ext>
                </a:extLst>
              </a:tr>
              <a:tr h="347999">
                <a:tc>
                  <a:txBody>
                    <a:bodyPr/>
                    <a:lstStyle/>
                    <a:p>
                      <a:r>
                        <a:rPr sz="1100" dirty="0"/>
                        <a:t>8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baseline="0" dirty="0"/>
                        <a:t>Оказание гуманитарной помощи (беженцам и участникам СВО)</a:t>
                      </a:r>
                      <a:endParaRPr sz="120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935279423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r>
                        <a:rPr sz="1100" dirty="0"/>
                        <a:t>9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Отлов и содержание безнадзорных животных</a:t>
                      </a:r>
                      <a:endParaRPr sz="1200" b="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143933023"/>
                  </a:ext>
                </a:extLst>
              </a:tr>
              <a:tr h="375789">
                <a:tc>
                  <a:txBody>
                    <a:bodyPr/>
                    <a:lstStyle/>
                    <a:p>
                      <a:r>
                        <a:rPr sz="1100" dirty="0"/>
                        <a:t>10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Дефицит врачебных кадров</a:t>
                      </a:r>
                      <a:endParaRPr sz="1200" dirty="0"/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640562613"/>
                  </a:ext>
                </a:extLst>
              </a:tr>
            </a:tbl>
          </a:graphicData>
        </a:graphic>
      </p:graphicFrame>
      <p:sp>
        <p:nvSpPr>
          <p:cNvPr id="31" name="Объект 2">
            <a:extLst>
              <a:ext uri="{FF2B5EF4-FFF2-40B4-BE49-F238E27FC236}">
                <a16:creationId xmlns:a16="http://schemas.microsoft.com/office/drawing/2014/main" id="{CE6C0F73-90E9-FB49-9D35-44EB58A19F92}"/>
              </a:ext>
            </a:extLst>
          </p:cNvPr>
          <p:cNvSpPr txBox="1">
            <a:spLocks/>
          </p:cNvSpPr>
          <p:nvPr/>
        </p:nvSpPr>
        <p:spPr>
          <a:xfrm>
            <a:off x="2872997" y="620688"/>
            <a:ext cx="5400600" cy="2088232"/>
          </a:xfrm>
          <a:prstGeom prst="rect">
            <a:avLst/>
          </a:prstGeom>
        </p:spPr>
        <p:txBody>
          <a:bodyPr vert="horz" lIns="190125" tIns="37148" rIns="74295" bIns="37148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dirty="0"/>
              <a:t>ВОПРОСЫ КОММУНАЛЬНОГО ХОЗЯЙСТВА – 20 % </a:t>
            </a:r>
          </a:p>
          <a:p>
            <a:pPr lvl="0"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300" dirty="0"/>
              <a:t>ВОПРОСЫ СОЦИАЛЬНОГО ОБЕСПЕЧЕНИЯ - 15 </a:t>
            </a:r>
            <a:r>
              <a:rPr lang="ru-RU" sz="1200" dirty="0"/>
              <a:t>%</a:t>
            </a:r>
            <a:endParaRPr sz="1200" dirty="0"/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ТРАНСПОРТ И ДОРОЖНОЕ ХОЗЯЙСТВА – 15%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ЖИЛИЩЬНОЕ ХОЗЯЙСТВО – 11 %</a:t>
            </a:r>
            <a:endParaRPr sz="1200" dirty="0"/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ОБРАЗОВАНИЕ И КУЛЬТУРА – 9%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ЗЕМЕЛЬНЫЕ ОТНОШЕНИЯ, ЭКОЛОГИЯ И ПРИРОДОПОЛЬЗОВАНИЕ– 8 % 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СТРОИТЕЛЬСВА И АРХИТЕКТУРЫ СОСТАВИЛО – 5 %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ЗДРАВООХРАНЕНИЕ  - 3 %</a:t>
            </a:r>
          </a:p>
          <a:p>
            <a:pPr>
              <a:defRPr sz="1000" b="0">
                <a:solidFill>
                  <a:srgbClr val="3B3838"/>
                </a:solidFill>
                <a:latin typeface="Calibri"/>
              </a:defRPr>
            </a:pPr>
            <a:r>
              <a:rPr lang="ru-RU" sz="1200" dirty="0"/>
              <a:t>ЭКОНОМИКА, МАЛЫЙ И СРЕДНИЙ БИЗНЕС – 1%</a:t>
            </a:r>
            <a:endParaRPr sz="12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552" y="620688"/>
            <a:ext cx="13763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Диаграмма 26">
            <a:extLst>
              <a:ext uri="{FF2B5EF4-FFF2-40B4-BE49-F238E27FC236}">
                <a16:creationId xmlns:a16="http://schemas.microsoft.com/office/drawing/2014/main" id="{D9170421-2EA2-104E-AC39-6D4C0A8D1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969402"/>
              </p:ext>
            </p:extLst>
          </p:nvPr>
        </p:nvGraphicFramePr>
        <p:xfrm>
          <a:off x="6562312" y="3111928"/>
          <a:ext cx="27111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A2BBD0A-C316-834A-ADA8-1468FEBFA163}"/>
              </a:ext>
            </a:extLst>
          </p:cNvPr>
          <p:cNvSpPr txBox="1"/>
          <p:nvPr/>
        </p:nvSpPr>
        <p:spPr>
          <a:xfrm>
            <a:off x="6562312" y="3111928"/>
            <a:ext cx="2998259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94" b="1" cap="all" spc="66" dirty="0">
                <a:solidFill>
                  <a:srgbClr val="0055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 рассмотрения </a:t>
            </a:r>
            <a:endParaRPr lang="ru-RU" sz="731" cap="all" spc="66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29">
            <a:extLst>
              <a:ext uri="{FF2B5EF4-FFF2-40B4-BE49-F238E27FC236}">
                <a16:creationId xmlns:a16="http://schemas.microsoft.com/office/drawing/2014/main" id="{AA4B516A-A5E5-1A44-AA96-C057C2ADF107}"/>
              </a:ext>
            </a:extLst>
          </p:cNvPr>
          <p:cNvCxnSpPr/>
          <p:nvPr/>
        </p:nvCxnSpPr>
        <p:spPr>
          <a:xfrm>
            <a:off x="56456" y="87639"/>
            <a:ext cx="0" cy="53304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63FE34-356F-9546-8ADF-A119FFC4B024}"/>
              </a:ext>
            </a:extLst>
          </p:cNvPr>
          <p:cNvSpPr txBox="1"/>
          <p:nvPr/>
        </p:nvSpPr>
        <p:spPr>
          <a:xfrm>
            <a:off x="1328669" y="98072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КОЛЛИЧЕСТВО  ОБРАЩЕНИЙ, ПОСТУПИВШИХ В АДМИНИСТРАЦИЮ МО КАНЕВСКОЙ РАЙОН, В РАЗРЕЗЕ СЕЛЬСКИХ ПОСЕЛЕНИЙ НА 1000 ЧЕЛОВЕК</a:t>
            </a:r>
          </a:p>
        </p:txBody>
      </p:sp>
      <p:cxnSp>
        <p:nvCxnSpPr>
          <p:cNvPr id="20" name="Прямая соединительная линия 15">
            <a:extLst>
              <a:ext uri="{FF2B5EF4-FFF2-40B4-BE49-F238E27FC236}">
                <a16:creationId xmlns:a16="http://schemas.microsoft.com/office/drawing/2014/main" id="{FC38C7A7-A93D-184D-870D-5AB2D9906415}"/>
              </a:ext>
            </a:extLst>
          </p:cNvPr>
          <p:cNvCxnSpPr>
            <a:cxnSpLocks/>
          </p:cNvCxnSpPr>
          <p:nvPr/>
        </p:nvCxnSpPr>
        <p:spPr>
          <a:xfrm flipH="1">
            <a:off x="1328669" y="692696"/>
            <a:ext cx="1" cy="147525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263601140"/>
              </p:ext>
            </p:extLst>
          </p:nvPr>
        </p:nvGraphicFramePr>
        <p:xfrm>
          <a:off x="1328669" y="2141351"/>
          <a:ext cx="7488832" cy="316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76" y="62242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chemeClr val="accent6"/>
                </a:solidFill>
                <a:latin typeface="Trebuchet MS" panose="020B0603020202020204"/>
              </a:rPr>
              <a:t>Для совершенствования механизма работы с обращениями граждан рекомендуется:</a:t>
            </a:r>
            <a:endParaRPr lang="ru-RU" sz="2000" b="1" dirty="0">
              <a:solidFill>
                <a:schemeClr val="accent6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576" y="155679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5FCBEF"/>
              </a:buClr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внедрять новые информационно-коммуникационные технологии (работа в социальных сетях, электронные сервисы, инцидент-менеджмент и т.д.);</a:t>
            </a:r>
            <a:endParaRPr lang="ru-RU" sz="1700" dirty="0"/>
          </a:p>
          <a:p>
            <a:pPr lvl="0" algn="just">
              <a:buClr>
                <a:srgbClr val="5FCBEF"/>
              </a:buClr>
              <a:defRPr/>
            </a:pPr>
            <a:r>
              <a:rPr lang="ru-RU" sz="1700" dirty="0"/>
              <a:t>-  продолжить работу, направленную на повышение качества подготовки ответов на обращения;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defRPr/>
            </a:pPr>
            <a:r>
              <a:rPr lang="ru-RU" sz="1700" dirty="0"/>
              <a:t> -  развивать </a:t>
            </a:r>
            <a:r>
              <a:rPr lang="ru-RU" sz="1700" dirty="0" err="1"/>
              <a:t>аккаунт</a:t>
            </a:r>
            <a:r>
              <a:rPr lang="ru-RU" sz="1700" dirty="0"/>
              <a:t> в социальной сети – это способ сократить дистанцию с населением. Именно повышение открытости было целью принятия поправок, которые вступили в силу 1 декабря 2022 года. Задача ведомства, создавшего страницу во "</a:t>
            </a:r>
            <a:r>
              <a:rPr lang="ru-RU" sz="1700" dirty="0" err="1"/>
              <a:t>ВКонтакте</a:t>
            </a:r>
            <a:r>
              <a:rPr lang="ru-RU" sz="1700" dirty="0"/>
              <a:t>" и "Одноклассниках" – донести до граждан полную и достоверную информацию о своей деятельности, и сделать это в понятной и доступной форме; </a:t>
            </a:r>
          </a:p>
          <a:p>
            <a:pPr lvl="0" algn="just">
              <a:buClr>
                <a:srgbClr val="5FCBEF"/>
              </a:buClr>
              <a:defRPr/>
            </a:pPr>
            <a:r>
              <a:rPr lang="ru-RU" sz="1700" dirty="0"/>
              <a:t> - активнее использовать формы работы, предполагающие непосредственное взаимодействие с населением (участие заявителей, комиссионные выезды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pPr lvl="0" algn="just">
              <a:buClr>
                <a:srgbClr val="5FCBEF"/>
              </a:buClr>
              <a:defRPr/>
            </a:pPr>
            <a:r>
              <a:rPr lang="ru-RU" sz="1700" dirty="0"/>
              <a:t> - контролировать полное исполнение обещаний, даваемых заявителям при </a:t>
            </a:r>
            <a:r>
              <a:rPr lang="ru-RU" sz="1700"/>
              <a:t>рассмотрении обращений);</a:t>
            </a:r>
            <a:endParaRPr lang="ru-RU" sz="1700" dirty="0"/>
          </a:p>
          <a:p>
            <a:pPr lvl="0" algn="just">
              <a:buClr>
                <a:srgbClr val="5FCBEF"/>
              </a:buClr>
              <a:defRPr/>
            </a:pPr>
            <a:r>
              <a:rPr lang="ru-RU" sz="1700" dirty="0"/>
              <a:t> -  непрерывный и взаимный обмен информацией между администрацией муниципального образования Каневской район и сельскими поселениями.</a:t>
            </a:r>
          </a:p>
          <a:p>
            <a:pPr>
              <a:buClr>
                <a:srgbClr val="5FCBEF"/>
              </a:buClr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932</TotalTime>
  <Words>512</Words>
  <Application>Microsoft Office PowerPoint</Application>
  <PresentationFormat>Лист A4 (210x297 мм)</PresentationFormat>
  <Paragraphs>64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Наталья Бабакова</cp:lastModifiedBy>
  <cp:revision>115</cp:revision>
  <dcterms:created xsi:type="dcterms:W3CDTF">2019-03-20T11:55:31Z</dcterms:created>
  <dcterms:modified xsi:type="dcterms:W3CDTF">2023-08-07T13:03:39Z</dcterms:modified>
</cp:coreProperties>
</file>